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24">
          <p15:clr>
            <a:srgbClr val="000000"/>
          </p15:clr>
        </p15:guide>
        <p15:guide id="2" pos="3837">
          <p15:clr>
            <a:srgbClr val="000000"/>
          </p15:clr>
        </p15:guide>
      </p15:sldGuideLst>
    </p:ext>
    <p:ext uri="http://customooxmlschemas.google.com/">
      <go:slidesCustomData xmlns:go="http://customooxmlschemas.google.com/" r:id="rId48" roundtripDataSignature="AMtx7mgG91z61WcKXdbCylmt6sgX44Jj2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755CFC-F8B6-485D-9AD3-558285CB5242}">
  <a:tblStyle styleId="{F2755CFC-F8B6-485D-9AD3-558285CB5242}"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24" orient="horz"/>
        <p:guide pos="383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customschemas.google.com/relationships/presentationmetadata" Target="metadata"/><Relationship Id="rId25" Type="http://schemas.openxmlformats.org/officeDocument/2006/relationships/slide" Target="slides/slide19.xml"/><Relationship Id="rId47" Type="http://schemas.openxmlformats.org/officeDocument/2006/relationships/slide" Target="slides/slide41.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92" name="Google Shape;9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235" name="Google Shape;23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324" name="Google Shape;32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336" name="Google Shape;33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354" name="Google Shape;35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367" name="Google Shape;36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376" name="Google Shape;37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394" name="Google Shape;39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446" name="Google Shape;446;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455" name="Google Shape;45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468" name="Google Shape;46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479" name="Google Shape;47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489" name="Google Shape;48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498" name="Google Shape;49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507" name="Google Shape;50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516" name="Google Shape;51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125" name="Google Shape;12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543" name="Google Shape;54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553" name="Google Shape;55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563" name="Google Shape;56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574" name="Google Shape;57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583" name="Google Shape;58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592" name="Google Shape;592;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601" name="Google Shape;601;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610" name="Google Shape;61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176" name="Google Shape;17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186" name="Google Shape;18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195" name="Google Shape;19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206" name="Google Shape;20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
        <p:nvSpPr>
          <p:cNvPr id="225" name="Google Shape;22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5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5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7" name="Google Shape;67;p5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 name="Google Shape;6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5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53"/>
          <p:cNvSpPr/>
          <p:nvPr>
            <p:ph idx="2" type="pic"/>
          </p:nvPr>
        </p:nvSpPr>
        <p:spPr>
          <a:xfrm>
            <a:off x="5183188" y="987425"/>
            <a:ext cx="6172200" cy="4873625"/>
          </a:xfrm>
          <a:prstGeom prst="rect">
            <a:avLst/>
          </a:prstGeom>
          <a:noFill/>
          <a:ln>
            <a:noFill/>
          </a:ln>
        </p:spPr>
      </p:sp>
      <p:sp>
        <p:nvSpPr>
          <p:cNvPr id="74" name="Google Shape;74;p5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 name="Google Shape;75;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5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5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1_Title and Content">
    <p:spTree>
      <p:nvGrpSpPr>
        <p:cNvPr id="19" name="Shape 19"/>
        <p:cNvGrpSpPr/>
        <p:nvPr/>
      </p:nvGrpSpPr>
      <p:grpSpPr>
        <a:xfrm>
          <a:off x="0" y="0"/>
          <a:ext cx="0" cy="0"/>
          <a:chOff x="0" y="0"/>
          <a:chExt cx="0" cy="0"/>
        </a:xfrm>
      </p:grpSpPr>
      <p:sp>
        <p:nvSpPr>
          <p:cNvPr id="20" name="Google Shape;20;p44"/>
          <p:cNvSpPr txBox="1"/>
          <p:nvPr>
            <p:ph type="title"/>
          </p:nvPr>
        </p:nvSpPr>
        <p:spPr>
          <a:xfrm>
            <a:off x="228600" y="191605"/>
            <a:ext cx="10515600" cy="507831"/>
          </a:xfrm>
          <a:prstGeom prst="rect">
            <a:avLst/>
          </a:prstGeom>
          <a:noFill/>
          <a:ln>
            <a:noFill/>
          </a:ln>
        </p:spPr>
        <p:txBody>
          <a:bodyPr anchorCtr="0" anchor="ctr" bIns="45700" lIns="91425" spcFirstLastPara="1" rIns="91425" wrap="square" tIns="45700">
            <a:spAutoFit/>
          </a:bodyPr>
          <a:lstStyle>
            <a:lvl1pPr lvl="0" algn="l">
              <a:lnSpc>
                <a:spcPct val="90000"/>
              </a:lnSpc>
              <a:spcBef>
                <a:spcPts val="0"/>
              </a:spcBef>
              <a:spcAft>
                <a:spcPts val="0"/>
              </a:spcAft>
              <a:buClr>
                <a:schemeClr val="dk1"/>
              </a:buClr>
              <a:buSzPts val="3000"/>
              <a:buFont typeface="Georgia"/>
              <a:buNone/>
              <a:defRPr sz="3000">
                <a:solidFill>
                  <a:schemeClr val="dk1"/>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44"/>
          <p:cNvSpPr txBox="1"/>
          <p:nvPr>
            <p:ph idx="12" type="sldNum"/>
          </p:nvPr>
        </p:nvSpPr>
        <p:spPr>
          <a:xfrm>
            <a:off x="11639550" y="6350002"/>
            <a:ext cx="390525" cy="2889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tx">
  <p:cSld name="TITLE_AND_BODY">
    <p:spTree>
      <p:nvGrpSpPr>
        <p:cNvPr id="28" name="Shape 28"/>
        <p:cNvGrpSpPr/>
        <p:nvPr/>
      </p:nvGrpSpPr>
      <p:grpSpPr>
        <a:xfrm>
          <a:off x="0" y="0"/>
          <a:ext cx="0" cy="0"/>
          <a:chOff x="0" y="0"/>
          <a:chExt cx="0" cy="0"/>
        </a:xfrm>
      </p:grpSpPr>
      <p:sp>
        <p:nvSpPr>
          <p:cNvPr id="29" name="Google Shape;29;p46"/>
          <p:cNvSpPr txBox="1"/>
          <p:nvPr>
            <p:ph type="title"/>
          </p:nvPr>
        </p:nvSpPr>
        <p:spPr>
          <a:xfrm>
            <a:off x="228600" y="191604"/>
            <a:ext cx="10515600" cy="50783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000"/>
              <a:buFont typeface="Georgia"/>
              <a:buNone/>
              <a:defRPr sz="3000">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6"/>
          <p:cNvSpPr txBox="1"/>
          <p:nvPr>
            <p:ph idx="12" type="sldNum"/>
          </p:nvPr>
        </p:nvSpPr>
        <p:spPr>
          <a:xfrm>
            <a:off x="11756459" y="6362357"/>
            <a:ext cx="273616" cy="26421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 name="Shape 31"/>
        <p:cNvGrpSpPr/>
        <p:nvPr/>
      </p:nvGrpSpPr>
      <p:grpSpPr>
        <a:xfrm>
          <a:off x="0" y="0"/>
          <a:ext cx="0" cy="0"/>
          <a:chOff x="0" y="0"/>
          <a:chExt cx="0" cy="0"/>
        </a:xfrm>
      </p:grpSpPr>
      <p:sp>
        <p:nvSpPr>
          <p:cNvPr id="32" name="Google Shape;32;p4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4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0" name="Google Shape;40;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4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5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5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5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5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5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5.jpg"/></Relationships>
</file>

<file path=ppt/slides/_rels/slide10.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31.png"/><Relationship Id="rId13" Type="http://schemas.openxmlformats.org/officeDocument/2006/relationships/image" Target="../media/image34.png"/><Relationship Id="rId12"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8.png"/><Relationship Id="rId9" Type="http://schemas.openxmlformats.org/officeDocument/2006/relationships/image" Target="../media/image27.png"/><Relationship Id="rId15" Type="http://schemas.openxmlformats.org/officeDocument/2006/relationships/image" Target="../media/image39.png"/><Relationship Id="rId14" Type="http://schemas.openxmlformats.org/officeDocument/2006/relationships/image" Target="../media/image38.png"/><Relationship Id="rId16" Type="http://schemas.openxmlformats.org/officeDocument/2006/relationships/image" Target="../media/image32.png"/><Relationship Id="rId5" Type="http://schemas.openxmlformats.org/officeDocument/2006/relationships/image" Target="../media/image3.png"/><Relationship Id="rId6" Type="http://schemas.openxmlformats.org/officeDocument/2006/relationships/image" Target="../media/image29.png"/><Relationship Id="rId7" Type="http://schemas.openxmlformats.org/officeDocument/2006/relationships/image" Target="../media/image24.png"/><Relationship Id="rId8" Type="http://schemas.openxmlformats.org/officeDocument/2006/relationships/image" Target="../media/image22.png"/></Relationships>
</file>

<file path=ppt/slides/_rels/slide11.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image" Target="../media/image36.png"/><Relationship Id="rId13" Type="http://schemas.openxmlformats.org/officeDocument/2006/relationships/image" Target="../media/image50.jpg"/><Relationship Id="rId12"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2.jpg"/><Relationship Id="rId4" Type="http://schemas.openxmlformats.org/officeDocument/2006/relationships/image" Target="../media/image41.jpg"/><Relationship Id="rId9" Type="http://schemas.openxmlformats.org/officeDocument/2006/relationships/image" Target="../media/image37.jpg"/><Relationship Id="rId15" Type="http://schemas.openxmlformats.org/officeDocument/2006/relationships/image" Target="../media/image4.png"/><Relationship Id="rId14" Type="http://schemas.openxmlformats.org/officeDocument/2006/relationships/image" Target="../media/image57.jpg"/><Relationship Id="rId16" Type="http://schemas.openxmlformats.org/officeDocument/2006/relationships/image" Target="../media/image3.png"/><Relationship Id="rId5" Type="http://schemas.openxmlformats.org/officeDocument/2006/relationships/image" Target="../media/image44.jpg"/><Relationship Id="rId6" Type="http://schemas.openxmlformats.org/officeDocument/2006/relationships/image" Target="../media/image40.png"/><Relationship Id="rId7" Type="http://schemas.openxmlformats.org/officeDocument/2006/relationships/image" Target="../media/image45.png"/><Relationship Id="rId8"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4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0.png"/></Relationships>
</file>

<file path=ppt/slides/_rels/slide19.xml.rels><?xml version="1.0" encoding="UTF-8" standalone="yes"?><Relationships xmlns="http://schemas.openxmlformats.org/package/2006/relationships"><Relationship Id="rId10" Type="http://schemas.openxmlformats.org/officeDocument/2006/relationships/image" Target="../media/image82.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8.png"/><Relationship Id="rId4" Type="http://schemas.openxmlformats.org/officeDocument/2006/relationships/image" Target="../media/image48.png"/><Relationship Id="rId9" Type="http://schemas.openxmlformats.org/officeDocument/2006/relationships/image" Target="../media/image80.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79.png"/><Relationship Id="rId8" Type="http://schemas.openxmlformats.org/officeDocument/2006/relationships/image" Target="../media/image8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hyperlink" Target="https://www.linkedin.com/in/sharat-chandra" TargetMode="External"/><Relationship Id="rId9"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23.jpg"/><Relationship Id="rId7" Type="http://schemas.openxmlformats.org/officeDocument/2006/relationships/image" Target="../media/image6.jpg"/><Relationship Id="rId8" Type="http://schemas.openxmlformats.org/officeDocument/2006/relationships/image" Target="../media/image3.png"/></Relationships>
</file>

<file path=ppt/slides/_rels/slide20.xml.rels><?xml version="1.0" encoding="UTF-8" standalone="yes"?><Relationships xmlns="http://schemas.openxmlformats.org/package/2006/relationships"><Relationship Id="rId10" Type="http://schemas.openxmlformats.org/officeDocument/2006/relationships/image" Target="../media/image81.png"/><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8.png"/><Relationship Id="rId4" Type="http://schemas.openxmlformats.org/officeDocument/2006/relationships/image" Target="../media/image48.png"/><Relationship Id="rId9" Type="http://schemas.openxmlformats.org/officeDocument/2006/relationships/image" Target="../media/image61.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77.png"/><Relationship Id="rId8" Type="http://schemas.openxmlformats.org/officeDocument/2006/relationships/image" Target="../media/image8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8.png"/><Relationship Id="rId4" Type="http://schemas.openxmlformats.org/officeDocument/2006/relationships/image" Target="../media/image48.png"/><Relationship Id="rId5" Type="http://schemas.openxmlformats.org/officeDocument/2006/relationships/image" Target="../media/image7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62.png"/><Relationship Id="rId5" Type="http://schemas.openxmlformats.org/officeDocument/2006/relationships/image" Target="../media/image3.png"/><Relationship Id="rId6" Type="http://schemas.openxmlformats.org/officeDocument/2006/relationships/image" Target="../media/image19.png"/></Relationships>
</file>

<file path=ppt/slides/_rels/slide3.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0.png"/><Relationship Id="rId13" Type="http://schemas.openxmlformats.org/officeDocument/2006/relationships/image" Target="../media/image18.png"/><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16.png"/><Relationship Id="rId8"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hyperlink" Target="https://appointment-scheduler69-monali.herokuapp.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30.png"/><Relationship Id="rId6" Type="http://schemas.openxmlformats.org/officeDocument/2006/relationships/image" Target="../media/image20.jpg"/><Relationship Id="rId7" Type="http://schemas.openxmlformats.org/officeDocument/2006/relationships/image" Target="../media/image5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21.png"/><Relationship Id="rId5" Type="http://schemas.openxmlformats.org/officeDocument/2006/relationships/image" Target="../media/image4.png"/><Relationship Id="rId6"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4.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
          <p:cNvSpPr/>
          <p:nvPr/>
        </p:nvSpPr>
        <p:spPr>
          <a:xfrm>
            <a:off x="0" y="13252"/>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 name="Google Shape;95;p1"/>
          <p:cNvSpPr/>
          <p:nvPr/>
        </p:nvSpPr>
        <p:spPr>
          <a:xfrm>
            <a:off x="1114426" y="0"/>
            <a:ext cx="9963151"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cap="flat" cmpd="sng" w="9525">
            <a:solidFill>
              <a:srgbClr val="EFEFEF"/>
            </a:solidFill>
            <a:prstDash val="solid"/>
            <a:miter lim="800000"/>
            <a:headEnd len="sm" w="sm" type="none"/>
            <a:tailEnd len="sm" w="sm" type="none"/>
          </a:ln>
          <a:effectLst>
            <a:outerShdw blurRad="139700" sx="102000" rotWithShape="0" algn="ctr" sy="102000">
              <a:srgbClr val="D8D8D8">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 name="Google Shape;96;p1"/>
          <p:cNvSpPr/>
          <p:nvPr/>
        </p:nvSpPr>
        <p:spPr>
          <a:xfrm>
            <a:off x="535096" y="430306"/>
            <a:ext cx="10524811" cy="5863068"/>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7" name="Google Shape;97;p1"/>
          <p:cNvSpPr/>
          <p:nvPr/>
        </p:nvSpPr>
        <p:spPr>
          <a:xfrm>
            <a:off x="852258" y="24067"/>
            <a:ext cx="10515739" cy="182332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Arial"/>
                <a:ea typeface="Arial"/>
                <a:cs typeface="Arial"/>
                <a:sym typeface="Arial"/>
              </a:rPr>
              <a:t>Appointment Scheduler for Sample Collection</a:t>
            </a:r>
            <a:endParaRPr b="1" i="0" sz="3600" u="none" cap="none" strike="noStrike">
              <a:solidFill>
                <a:srgbClr val="000000"/>
              </a:solidFill>
              <a:latin typeface="Arial"/>
              <a:ea typeface="Arial"/>
              <a:cs typeface="Arial"/>
              <a:sym typeface="Arial"/>
            </a:endParaRPr>
          </a:p>
        </p:txBody>
      </p:sp>
      <p:pic>
        <p:nvPicPr>
          <p:cNvPr id="98" name="Google Shape;98;p1"/>
          <p:cNvPicPr preferRelativeResize="0"/>
          <p:nvPr/>
        </p:nvPicPr>
        <p:blipFill rotWithShape="1">
          <a:blip r:embed="rId3">
            <a:alphaModFix/>
          </a:blip>
          <a:srcRect b="0" l="0" r="0" t="0"/>
          <a:stretch/>
        </p:blipFill>
        <p:spPr>
          <a:xfrm>
            <a:off x="10663003" y="6336540"/>
            <a:ext cx="1390807" cy="497393"/>
          </a:xfrm>
          <a:prstGeom prst="rect">
            <a:avLst/>
          </a:prstGeom>
          <a:noFill/>
          <a:ln>
            <a:noFill/>
          </a:ln>
        </p:spPr>
      </p:pic>
      <p:pic>
        <p:nvPicPr>
          <p:cNvPr id="99" name="Google Shape;99;p1"/>
          <p:cNvPicPr preferRelativeResize="0"/>
          <p:nvPr/>
        </p:nvPicPr>
        <p:blipFill rotWithShape="1">
          <a:blip r:embed="rId4">
            <a:alphaModFix/>
          </a:blip>
          <a:srcRect b="0" l="0" r="0" t="0"/>
          <a:stretch/>
        </p:blipFill>
        <p:spPr>
          <a:xfrm>
            <a:off x="10668003" y="0"/>
            <a:ext cx="1523996" cy="497392"/>
          </a:xfrm>
          <a:prstGeom prst="rect">
            <a:avLst/>
          </a:prstGeom>
          <a:noFill/>
          <a:ln>
            <a:noFill/>
          </a:ln>
        </p:spPr>
      </p:pic>
      <p:cxnSp>
        <p:nvCxnSpPr>
          <p:cNvPr id="100" name="Google Shape;100;p1"/>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sp>
        <p:nvSpPr>
          <p:cNvPr id="101" name="Google Shape;101;p1"/>
          <p:cNvSpPr/>
          <p:nvPr/>
        </p:nvSpPr>
        <p:spPr>
          <a:xfrm>
            <a:off x="3732628" y="6073426"/>
            <a:ext cx="4755000" cy="27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02" name="Google Shape;102;p1"/>
          <p:cNvPicPr preferRelativeResize="0"/>
          <p:nvPr/>
        </p:nvPicPr>
        <p:blipFill rotWithShape="1">
          <a:blip r:embed="rId5">
            <a:alphaModFix/>
          </a:blip>
          <a:srcRect b="0" l="0" r="0" t="0"/>
          <a:stretch/>
        </p:blipFill>
        <p:spPr>
          <a:xfrm>
            <a:off x="3424518" y="1712260"/>
            <a:ext cx="4374776" cy="29404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0"/>
          <p:cNvSpPr txBox="1"/>
          <p:nvPr>
            <p:ph type="title"/>
          </p:nvPr>
        </p:nvSpPr>
        <p:spPr>
          <a:xfrm flipH="1" rot="10800000">
            <a:off x="21684" y="-23673"/>
            <a:ext cx="10641319" cy="544453"/>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t/>
            </a:r>
            <a:endParaRPr/>
          </a:p>
        </p:txBody>
      </p:sp>
      <p:sp>
        <p:nvSpPr>
          <p:cNvPr id="238" name="Google Shape;238;p10"/>
          <p:cNvSpPr txBox="1"/>
          <p:nvPr/>
        </p:nvSpPr>
        <p:spPr>
          <a:xfrm>
            <a:off x="9213" y="2"/>
            <a:ext cx="12182788" cy="535491"/>
          </a:xfrm>
          <a:prstGeom prst="rect">
            <a:avLst/>
          </a:prstGeom>
          <a:solidFill>
            <a:srgbClr val="A5A5A5"/>
          </a:solid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chemeClr val="dk1"/>
              </a:buClr>
              <a:buSzPts val="3000"/>
              <a:buFont typeface="Georgia"/>
              <a:buNone/>
            </a:pPr>
            <a:r>
              <a:rPr b="1" lang="en-US" sz="3200">
                <a:solidFill>
                  <a:schemeClr val="dk1"/>
                </a:solidFill>
                <a:latin typeface="Times New Roman"/>
                <a:ea typeface="Times New Roman"/>
                <a:cs typeface="Times New Roman"/>
                <a:sym typeface="Times New Roman"/>
              </a:rPr>
              <a:t>TECHNICAL STACKS</a:t>
            </a:r>
            <a:endParaRPr b="1" sz="3200">
              <a:solidFill>
                <a:schemeClr val="dk1"/>
              </a:solidFill>
              <a:latin typeface="Times New Roman"/>
              <a:ea typeface="Times New Roman"/>
              <a:cs typeface="Times New Roman"/>
              <a:sym typeface="Times New Roman"/>
            </a:endParaRPr>
          </a:p>
        </p:txBody>
      </p:sp>
      <p:pic>
        <p:nvPicPr>
          <p:cNvPr id="239" name="Google Shape;239;p10"/>
          <p:cNvPicPr preferRelativeResize="0"/>
          <p:nvPr/>
        </p:nvPicPr>
        <p:blipFill rotWithShape="1">
          <a:blip r:embed="rId3">
            <a:alphaModFix/>
          </a:blip>
          <a:srcRect b="0" l="0" r="0" t="0"/>
          <a:stretch/>
        </p:blipFill>
        <p:spPr>
          <a:xfrm>
            <a:off x="10663003" y="6346588"/>
            <a:ext cx="1390807" cy="497393"/>
          </a:xfrm>
          <a:prstGeom prst="rect">
            <a:avLst/>
          </a:prstGeom>
          <a:noFill/>
          <a:ln>
            <a:noFill/>
          </a:ln>
        </p:spPr>
      </p:pic>
      <p:cxnSp>
        <p:nvCxnSpPr>
          <p:cNvPr id="240" name="Google Shape;240;p10"/>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sp>
        <p:nvSpPr>
          <p:cNvPr descr="Image result for numpay library logo" id="241" name="Google Shape;241;p1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Image result for numpay library logo" id="242" name="Google Shape;242;p1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pic>
        <p:nvPicPr>
          <p:cNvPr descr="C:\Users\user\Desktop\1_0G5zu7CnXdMT9pGbYUTQLQ.png" id="243" name="Google Shape;243;p10"/>
          <p:cNvPicPr preferRelativeResize="0"/>
          <p:nvPr/>
        </p:nvPicPr>
        <p:blipFill rotWithShape="1">
          <a:blip r:embed="rId4">
            <a:alphaModFix/>
          </a:blip>
          <a:srcRect b="0" l="0" r="0" t="0"/>
          <a:stretch/>
        </p:blipFill>
        <p:spPr>
          <a:xfrm>
            <a:off x="7522560" y="3214351"/>
            <a:ext cx="1135010" cy="535492"/>
          </a:xfrm>
          <a:prstGeom prst="rect">
            <a:avLst/>
          </a:prstGeom>
          <a:noFill/>
          <a:ln>
            <a:noFill/>
          </a:ln>
        </p:spPr>
      </p:pic>
      <p:pic>
        <p:nvPicPr>
          <p:cNvPr id="244" name="Google Shape;244;p10"/>
          <p:cNvPicPr preferRelativeResize="0"/>
          <p:nvPr/>
        </p:nvPicPr>
        <p:blipFill rotWithShape="1">
          <a:blip r:embed="rId5">
            <a:alphaModFix/>
          </a:blip>
          <a:srcRect b="0" l="0" r="0" t="0"/>
          <a:stretch/>
        </p:blipFill>
        <p:spPr>
          <a:xfrm>
            <a:off x="10668000" y="0"/>
            <a:ext cx="1524000" cy="560375"/>
          </a:xfrm>
          <a:prstGeom prst="rect">
            <a:avLst/>
          </a:prstGeom>
          <a:noFill/>
          <a:ln>
            <a:noFill/>
          </a:ln>
        </p:spPr>
      </p:pic>
      <p:pic>
        <p:nvPicPr>
          <p:cNvPr id="245" name="Google Shape;245;p10"/>
          <p:cNvPicPr preferRelativeResize="0"/>
          <p:nvPr/>
        </p:nvPicPr>
        <p:blipFill rotWithShape="1">
          <a:blip r:embed="rId6">
            <a:alphaModFix/>
          </a:blip>
          <a:srcRect b="0" l="0" r="0" t="0"/>
          <a:stretch/>
        </p:blipFill>
        <p:spPr>
          <a:xfrm>
            <a:off x="390076" y="2375909"/>
            <a:ext cx="1755125" cy="931311"/>
          </a:xfrm>
          <a:prstGeom prst="rect">
            <a:avLst/>
          </a:prstGeom>
          <a:noFill/>
          <a:ln>
            <a:noFill/>
          </a:ln>
        </p:spPr>
      </p:pic>
      <p:sp>
        <p:nvSpPr>
          <p:cNvPr id="246" name="Google Shape;246;p10"/>
          <p:cNvSpPr txBox="1"/>
          <p:nvPr/>
        </p:nvSpPr>
        <p:spPr>
          <a:xfrm>
            <a:off x="2145201" y="2427863"/>
            <a:ext cx="3089805"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800" u="none" cap="none" strike="noStrike">
                <a:solidFill>
                  <a:srgbClr val="000000"/>
                </a:solidFill>
                <a:latin typeface="Times New Roman"/>
                <a:ea typeface="Times New Roman"/>
                <a:cs typeface="Times New Roman"/>
                <a:sym typeface="Times New Roman"/>
              </a:rPr>
              <a:t>Python</a:t>
            </a:r>
            <a:r>
              <a:rPr b="0" i="0" lang="en-US" sz="1800" u="none" cap="none" strike="noStrike">
                <a:solidFill>
                  <a:srgbClr val="000000"/>
                </a:solidFill>
                <a:latin typeface="Times New Roman"/>
                <a:ea typeface="Times New Roman"/>
                <a:cs typeface="Times New Roman"/>
                <a:sym typeface="Times New Roman"/>
              </a:rPr>
              <a:t> - Used for Data           Collection, Data pre-processing</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US" sz="1800" u="none" cap="none" strike="noStrike">
                <a:solidFill>
                  <a:srgbClr val="000000"/>
                </a:solidFill>
                <a:latin typeface="Times New Roman"/>
                <a:ea typeface="Times New Roman"/>
                <a:cs typeface="Times New Roman"/>
                <a:sym typeface="Times New Roman"/>
              </a:rPr>
              <a:t>and Model Building</a:t>
            </a:r>
            <a:endParaRPr b="0" i="0" sz="1800" u="none" cap="none" strike="noStrike">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47" name="Google Shape;247;p10"/>
          <p:cNvPicPr preferRelativeResize="0"/>
          <p:nvPr/>
        </p:nvPicPr>
        <p:blipFill rotWithShape="1">
          <a:blip r:embed="rId7">
            <a:alphaModFix/>
          </a:blip>
          <a:srcRect b="0" l="0" r="0" t="0"/>
          <a:stretch/>
        </p:blipFill>
        <p:spPr>
          <a:xfrm>
            <a:off x="632447" y="3489193"/>
            <a:ext cx="1542422" cy="884363"/>
          </a:xfrm>
          <a:prstGeom prst="rect">
            <a:avLst/>
          </a:prstGeom>
          <a:noFill/>
          <a:ln>
            <a:noFill/>
          </a:ln>
        </p:spPr>
      </p:pic>
      <p:sp>
        <p:nvSpPr>
          <p:cNvPr id="248" name="Google Shape;248;p10"/>
          <p:cNvSpPr txBox="1"/>
          <p:nvPr/>
        </p:nvSpPr>
        <p:spPr>
          <a:xfrm>
            <a:off x="2167112" y="3629119"/>
            <a:ext cx="2982034"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u="none" cap="none" strike="noStrike">
                <a:solidFill>
                  <a:srgbClr val="202124"/>
                </a:solidFill>
                <a:latin typeface="Times New Roman"/>
                <a:ea typeface="Times New Roman"/>
                <a:cs typeface="Times New Roman"/>
                <a:sym typeface="Times New Roman"/>
              </a:rPr>
              <a:t>The </a:t>
            </a:r>
            <a:r>
              <a:rPr b="1" i="0" lang="en-US" sz="1800" u="none" cap="none" strike="noStrike">
                <a:solidFill>
                  <a:srgbClr val="202124"/>
                </a:solidFill>
                <a:latin typeface="Times New Roman"/>
                <a:ea typeface="Times New Roman"/>
                <a:cs typeface="Times New Roman"/>
                <a:sym typeface="Times New Roman"/>
              </a:rPr>
              <a:t>IDEs</a:t>
            </a:r>
            <a:r>
              <a:rPr i="0" lang="en-US" sz="1800" u="none" cap="none" strike="noStrike">
                <a:solidFill>
                  <a:srgbClr val="202124"/>
                </a:solidFill>
                <a:latin typeface="Times New Roman"/>
                <a:ea typeface="Times New Roman"/>
                <a:cs typeface="Times New Roman"/>
                <a:sym typeface="Times New Roman"/>
              </a:rPr>
              <a:t> essential building blocks, include advanced editing, code analytical tools, IPython Console, variable explorer, plots, debugger and the help</a:t>
            </a:r>
            <a:endParaRPr i="0" sz="1800" u="none" cap="none" strike="noStrike">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49" name="Google Shape;249;p10"/>
          <p:cNvPicPr preferRelativeResize="0"/>
          <p:nvPr/>
        </p:nvPicPr>
        <p:blipFill rotWithShape="1">
          <a:blip r:embed="rId8">
            <a:alphaModFix/>
          </a:blip>
          <a:srcRect b="0" l="0" r="0" t="0"/>
          <a:stretch/>
        </p:blipFill>
        <p:spPr>
          <a:xfrm>
            <a:off x="7676478" y="3723593"/>
            <a:ext cx="827173" cy="713079"/>
          </a:xfrm>
          <a:prstGeom prst="rect">
            <a:avLst/>
          </a:prstGeom>
          <a:noFill/>
          <a:ln>
            <a:noFill/>
          </a:ln>
        </p:spPr>
      </p:pic>
      <p:sp>
        <p:nvSpPr>
          <p:cNvPr id="250" name="Google Shape;250;p10"/>
          <p:cNvSpPr txBox="1"/>
          <p:nvPr/>
        </p:nvSpPr>
        <p:spPr>
          <a:xfrm>
            <a:off x="8892701" y="2873032"/>
            <a:ext cx="2461694"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Flask, Streamlit, HTML </a:t>
            </a:r>
            <a:r>
              <a:rPr i="0" lang="en-US" sz="1800" u="none" cap="none" strike="noStrike">
                <a:solidFill>
                  <a:srgbClr val="000000"/>
                </a:solidFill>
                <a:latin typeface="Times New Roman"/>
                <a:ea typeface="Times New Roman"/>
                <a:cs typeface="Times New Roman"/>
                <a:sym typeface="Times New Roman"/>
              </a:rPr>
              <a:t>and </a:t>
            </a:r>
            <a:r>
              <a:rPr b="1" lang="en-US" sz="1800">
                <a:solidFill>
                  <a:srgbClr val="000000"/>
                </a:solidFill>
                <a:latin typeface="Times New Roman"/>
                <a:ea typeface="Times New Roman"/>
                <a:cs typeface="Times New Roman"/>
                <a:sym typeface="Times New Roman"/>
              </a:rPr>
              <a:t>CSS</a:t>
            </a:r>
            <a:r>
              <a:rPr i="0" lang="en-US" sz="1800" u="none" cap="none" strike="noStrike">
                <a:solidFill>
                  <a:srgbClr val="000000"/>
                </a:solidFill>
                <a:latin typeface="Times New Roman"/>
                <a:ea typeface="Times New Roman"/>
                <a:cs typeface="Times New Roman"/>
                <a:sym typeface="Times New Roman"/>
              </a:rPr>
              <a:t>  – used for building Web Application</a:t>
            </a:r>
            <a:r>
              <a:rPr lang="en-US" sz="1800">
                <a:solidFill>
                  <a:schemeClr val="dk1"/>
                </a:solidFill>
                <a:latin typeface="Times New Roman"/>
                <a:ea typeface="Times New Roman"/>
                <a:cs typeface="Times New Roman"/>
                <a:sym typeface="Times New Roman"/>
              </a:rPr>
              <a:t>.</a:t>
            </a:r>
            <a:endParaRPr i="0" sz="1800" u="none" cap="none" strike="noStrike">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 name="Google Shape;251;p10"/>
          <p:cNvSpPr txBox="1"/>
          <p:nvPr/>
        </p:nvSpPr>
        <p:spPr>
          <a:xfrm>
            <a:off x="8936142" y="5002360"/>
            <a:ext cx="2461694"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800">
                <a:solidFill>
                  <a:schemeClr val="dk1"/>
                </a:solidFill>
                <a:latin typeface="Times New Roman"/>
                <a:ea typeface="Times New Roman"/>
                <a:cs typeface="Times New Roman"/>
                <a:sym typeface="Times New Roman"/>
              </a:rPr>
              <a:t>Heroku </a:t>
            </a:r>
            <a:r>
              <a:rPr b="1" lang="en-US" sz="1800">
                <a:solidFill>
                  <a:srgbClr val="000000"/>
                </a:solidFill>
                <a:latin typeface="Times New Roman"/>
                <a:ea typeface="Times New Roman"/>
                <a:cs typeface="Times New Roman"/>
                <a:sym typeface="Times New Roman"/>
              </a:rPr>
              <a:t>-</a:t>
            </a:r>
            <a:r>
              <a:rPr lang="en-US" sz="1800">
                <a:solidFill>
                  <a:schemeClr val="dk1"/>
                </a:solidFill>
                <a:latin typeface="Times New Roman"/>
                <a:ea typeface="Times New Roman"/>
                <a:cs typeface="Times New Roman"/>
                <a:sym typeface="Times New Roman"/>
              </a:rPr>
              <a:t> </a:t>
            </a:r>
            <a:r>
              <a:rPr lang="en-US" sz="1800">
                <a:solidFill>
                  <a:srgbClr val="000000"/>
                </a:solidFill>
                <a:latin typeface="Times New Roman"/>
                <a:ea typeface="Times New Roman"/>
                <a:cs typeface="Times New Roman"/>
                <a:sym typeface="Times New Roman"/>
              </a:rPr>
              <a:t>u</a:t>
            </a:r>
            <a:r>
              <a:rPr i="0" lang="en-US" sz="1800" u="none" cap="none" strike="noStrike">
                <a:solidFill>
                  <a:srgbClr val="000000"/>
                </a:solidFill>
                <a:latin typeface="Times New Roman"/>
                <a:ea typeface="Times New Roman"/>
                <a:cs typeface="Times New Roman"/>
                <a:sym typeface="Times New Roman"/>
              </a:rPr>
              <a:t>sed for Web </a:t>
            </a:r>
            <a:r>
              <a:rPr lang="en-US" sz="1800">
                <a:solidFill>
                  <a:srgbClr val="000000"/>
                </a:solidFill>
                <a:latin typeface="Times New Roman"/>
                <a:ea typeface="Times New Roman"/>
                <a:cs typeface="Times New Roman"/>
                <a:sym typeface="Times New Roman"/>
              </a:rPr>
              <a:t>A</a:t>
            </a:r>
            <a:r>
              <a:rPr i="0" lang="en-US" sz="1800" u="none" cap="none" strike="noStrike">
                <a:solidFill>
                  <a:srgbClr val="000000"/>
                </a:solidFill>
                <a:latin typeface="Times New Roman"/>
                <a:ea typeface="Times New Roman"/>
                <a:cs typeface="Times New Roman"/>
                <a:sym typeface="Times New Roman"/>
              </a:rPr>
              <a:t>pplication deployment. </a:t>
            </a:r>
            <a:endParaRPr i="0" sz="1800" u="none" cap="none" strike="noStrike">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2" name="Google Shape;252;p10"/>
          <p:cNvPicPr preferRelativeResize="0"/>
          <p:nvPr/>
        </p:nvPicPr>
        <p:blipFill rotWithShape="1">
          <a:blip r:embed="rId9">
            <a:alphaModFix/>
          </a:blip>
          <a:srcRect b="0" l="0" r="0" t="0"/>
          <a:stretch/>
        </p:blipFill>
        <p:spPr>
          <a:xfrm>
            <a:off x="897245" y="4351155"/>
            <a:ext cx="1012825" cy="876230"/>
          </a:xfrm>
          <a:prstGeom prst="rect">
            <a:avLst/>
          </a:prstGeom>
          <a:noFill/>
          <a:ln>
            <a:noFill/>
          </a:ln>
        </p:spPr>
      </p:pic>
      <p:sp>
        <p:nvSpPr>
          <p:cNvPr id="253" name="Google Shape;253;p10"/>
          <p:cNvSpPr txBox="1"/>
          <p:nvPr/>
        </p:nvSpPr>
        <p:spPr>
          <a:xfrm>
            <a:off x="2145201" y="1197556"/>
            <a:ext cx="275822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MySQL - </a:t>
            </a:r>
            <a:r>
              <a:rPr lang="en-US" sz="1800">
                <a:solidFill>
                  <a:schemeClr val="dk1"/>
                </a:solidFill>
                <a:latin typeface="Times New Roman"/>
                <a:ea typeface="Times New Roman"/>
                <a:cs typeface="Times New Roman"/>
                <a:sym typeface="Times New Roman"/>
              </a:rPr>
              <a:t>used to import and export data into database.</a:t>
            </a:r>
            <a:endParaRPr b="1" sz="1800">
              <a:solidFill>
                <a:schemeClr val="dk1"/>
              </a:solidFill>
              <a:latin typeface="Times New Roman"/>
              <a:ea typeface="Times New Roman"/>
              <a:cs typeface="Times New Roman"/>
              <a:sym typeface="Times New Roman"/>
            </a:endParaRPr>
          </a:p>
        </p:txBody>
      </p:sp>
      <p:pic>
        <p:nvPicPr>
          <p:cNvPr id="254" name="Google Shape;254;p10"/>
          <p:cNvPicPr preferRelativeResize="0"/>
          <p:nvPr/>
        </p:nvPicPr>
        <p:blipFill rotWithShape="1">
          <a:blip r:embed="rId10">
            <a:alphaModFix/>
          </a:blip>
          <a:srcRect b="0" l="0" r="0" t="0"/>
          <a:stretch/>
        </p:blipFill>
        <p:spPr>
          <a:xfrm>
            <a:off x="821900" y="1147418"/>
            <a:ext cx="1323301" cy="923329"/>
          </a:xfrm>
          <a:prstGeom prst="rect">
            <a:avLst/>
          </a:prstGeom>
          <a:noFill/>
          <a:ln>
            <a:noFill/>
          </a:ln>
        </p:spPr>
      </p:pic>
      <p:pic>
        <p:nvPicPr>
          <p:cNvPr id="255" name="Google Shape;255;p10"/>
          <p:cNvPicPr preferRelativeResize="0"/>
          <p:nvPr/>
        </p:nvPicPr>
        <p:blipFill rotWithShape="1">
          <a:blip r:embed="rId11">
            <a:alphaModFix/>
          </a:blip>
          <a:srcRect b="0" l="0" r="0" t="0"/>
          <a:stretch/>
        </p:blipFill>
        <p:spPr>
          <a:xfrm>
            <a:off x="6342565" y="4642629"/>
            <a:ext cx="2593577" cy="1293369"/>
          </a:xfrm>
          <a:prstGeom prst="rect">
            <a:avLst/>
          </a:prstGeom>
          <a:noFill/>
          <a:ln>
            <a:noFill/>
          </a:ln>
        </p:spPr>
      </p:pic>
      <p:pic>
        <p:nvPicPr>
          <p:cNvPr descr="Brand • Streamlit" id="256" name="Google Shape;256;p10"/>
          <p:cNvPicPr preferRelativeResize="0"/>
          <p:nvPr/>
        </p:nvPicPr>
        <p:blipFill rotWithShape="1">
          <a:blip r:embed="rId12">
            <a:alphaModFix/>
          </a:blip>
          <a:srcRect b="0" l="0" r="0" t="0"/>
          <a:stretch/>
        </p:blipFill>
        <p:spPr>
          <a:xfrm>
            <a:off x="7081425" y="2427863"/>
            <a:ext cx="1854717" cy="827405"/>
          </a:xfrm>
          <a:prstGeom prst="rect">
            <a:avLst/>
          </a:prstGeom>
          <a:noFill/>
          <a:ln>
            <a:noFill/>
          </a:ln>
        </p:spPr>
      </p:pic>
      <p:pic>
        <p:nvPicPr>
          <p:cNvPr descr="Is Seaborn too assertive at times? | by Pragya Verma | Analytics Vidhya |  Medium" id="257" name="Google Shape;257;p10"/>
          <p:cNvPicPr preferRelativeResize="0"/>
          <p:nvPr/>
        </p:nvPicPr>
        <p:blipFill rotWithShape="1">
          <a:blip r:embed="rId13">
            <a:alphaModFix/>
          </a:blip>
          <a:srcRect b="0" l="0" r="0" t="0"/>
          <a:stretch/>
        </p:blipFill>
        <p:spPr>
          <a:xfrm>
            <a:off x="7522559" y="1242291"/>
            <a:ext cx="1087905" cy="508177"/>
          </a:xfrm>
          <a:prstGeom prst="rect">
            <a:avLst/>
          </a:prstGeom>
          <a:noFill/>
          <a:ln>
            <a:noFill/>
          </a:ln>
        </p:spPr>
      </p:pic>
      <p:pic>
        <p:nvPicPr>
          <p:cNvPr id="258" name="Google Shape;258;p10"/>
          <p:cNvPicPr preferRelativeResize="0"/>
          <p:nvPr/>
        </p:nvPicPr>
        <p:blipFill rotWithShape="1">
          <a:blip r:embed="rId14">
            <a:alphaModFix/>
          </a:blip>
          <a:srcRect b="0" l="0" r="0" t="0"/>
          <a:stretch/>
        </p:blipFill>
        <p:spPr>
          <a:xfrm>
            <a:off x="7421991" y="944037"/>
            <a:ext cx="1336145" cy="382388"/>
          </a:xfrm>
          <a:prstGeom prst="rect">
            <a:avLst/>
          </a:prstGeom>
          <a:noFill/>
          <a:ln>
            <a:noFill/>
          </a:ln>
          <a:effectLst>
            <a:outerShdw blurRad="292100" rotWithShape="0" algn="tl" dir="2700000" dist="139700">
              <a:srgbClr val="333333">
                <a:alpha val="64313"/>
              </a:srgbClr>
            </a:outerShdw>
          </a:effectLst>
        </p:spPr>
      </p:pic>
      <p:sp>
        <p:nvSpPr>
          <p:cNvPr id="259" name="Google Shape;259;p10"/>
          <p:cNvSpPr txBox="1"/>
          <p:nvPr/>
        </p:nvSpPr>
        <p:spPr>
          <a:xfrm>
            <a:off x="9117531" y="1266101"/>
            <a:ext cx="163046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Data Visualization</a:t>
            </a:r>
            <a:endParaRPr sz="1600">
              <a:solidFill>
                <a:schemeClr val="dk1"/>
              </a:solidFill>
              <a:latin typeface="Calibri"/>
              <a:ea typeface="Calibri"/>
              <a:cs typeface="Calibri"/>
              <a:sym typeface="Calibri"/>
            </a:endParaRPr>
          </a:p>
        </p:txBody>
      </p:sp>
      <p:pic>
        <p:nvPicPr>
          <p:cNvPr descr="Plotly - Wikipedia" id="260" name="Google Shape;260;p10"/>
          <p:cNvPicPr preferRelativeResize="0"/>
          <p:nvPr/>
        </p:nvPicPr>
        <p:blipFill rotWithShape="1">
          <a:blip r:embed="rId15">
            <a:alphaModFix/>
          </a:blip>
          <a:srcRect b="0" l="0" r="0" t="0"/>
          <a:stretch/>
        </p:blipFill>
        <p:spPr>
          <a:xfrm>
            <a:off x="7326038" y="1640561"/>
            <a:ext cx="1480946" cy="493649"/>
          </a:xfrm>
          <a:prstGeom prst="rect">
            <a:avLst/>
          </a:prstGeom>
          <a:noFill/>
          <a:ln>
            <a:noFill/>
          </a:ln>
        </p:spPr>
      </p:pic>
      <p:pic>
        <p:nvPicPr>
          <p:cNvPr descr="See the source image" id="261" name="Google Shape;261;p10"/>
          <p:cNvPicPr preferRelativeResize="0"/>
          <p:nvPr/>
        </p:nvPicPr>
        <p:blipFill rotWithShape="1">
          <a:blip r:embed="rId16">
            <a:alphaModFix/>
          </a:blip>
          <a:srcRect b="0" l="0" r="0" t="0"/>
          <a:stretch/>
        </p:blipFill>
        <p:spPr>
          <a:xfrm>
            <a:off x="690077" y="5704949"/>
            <a:ext cx="1274190" cy="550545"/>
          </a:xfrm>
          <a:prstGeom prst="roundRect">
            <a:avLst>
              <a:gd fmla="val 31430" name="adj"/>
            </a:avLst>
          </a:prstGeom>
          <a:noFill/>
          <a:ln cap="flat" cmpd="sng" w="34925">
            <a:solidFill>
              <a:srgbClr val="FFFFFF"/>
            </a:solidFill>
            <a:prstDash val="solid"/>
            <a:round/>
            <a:headEnd len="sm" w="sm" type="none"/>
            <a:tailEnd len="sm" w="sm" type="none"/>
          </a:ln>
          <a:effectLst>
            <a:outerShdw blurRad="317500" algn="ctr">
              <a:srgbClr val="000000">
                <a:alpha val="42352"/>
              </a:srgbClr>
            </a:outerShdw>
          </a:effectLst>
        </p:spPr>
      </p:pic>
      <p:sp>
        <p:nvSpPr>
          <p:cNvPr id="262" name="Google Shape;262;p10"/>
          <p:cNvSpPr txBox="1"/>
          <p:nvPr/>
        </p:nvSpPr>
        <p:spPr>
          <a:xfrm flipH="1">
            <a:off x="2465703" y="5730025"/>
            <a:ext cx="211721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Serializing &amp; Deserializing</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grpSp>
        <p:nvGrpSpPr>
          <p:cNvPr id="267" name="Google Shape;267;p11"/>
          <p:cNvGrpSpPr/>
          <p:nvPr/>
        </p:nvGrpSpPr>
        <p:grpSpPr>
          <a:xfrm>
            <a:off x="401533" y="599829"/>
            <a:ext cx="10795270" cy="5746759"/>
            <a:chOff x="374440" y="855033"/>
            <a:chExt cx="10795270" cy="5746759"/>
          </a:xfrm>
        </p:grpSpPr>
        <p:sp>
          <p:nvSpPr>
            <p:cNvPr id="268" name="Google Shape;268;p11"/>
            <p:cNvSpPr/>
            <p:nvPr/>
          </p:nvSpPr>
          <p:spPr>
            <a:xfrm flipH="1" rot="10032617">
              <a:off x="2265415" y="1110726"/>
              <a:ext cx="2377768" cy="604191"/>
            </a:xfrm>
            <a:prstGeom prst="curvedUpArrow">
              <a:avLst>
                <a:gd fmla="val 13199" name="adj1"/>
                <a:gd fmla="val 41025" name="adj2"/>
                <a:gd fmla="val 25000" name="adj3"/>
              </a:avLst>
            </a:prstGeom>
            <a:solidFill>
              <a:schemeClr val="lt1"/>
            </a:solid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9" name="Google Shape;269;p11"/>
            <p:cNvGrpSpPr/>
            <p:nvPr/>
          </p:nvGrpSpPr>
          <p:grpSpPr>
            <a:xfrm>
              <a:off x="4556267" y="1464714"/>
              <a:ext cx="2215565" cy="931694"/>
              <a:chOff x="4556267" y="1464714"/>
              <a:chExt cx="2215565" cy="931694"/>
            </a:xfrm>
          </p:grpSpPr>
          <p:pic>
            <p:nvPicPr>
              <p:cNvPr descr="Microsoft Excel: Spreadsheets - Apps on Google Play" id="270" name="Google Shape;270;p11"/>
              <p:cNvPicPr preferRelativeResize="0"/>
              <p:nvPr/>
            </p:nvPicPr>
            <p:blipFill rotWithShape="1">
              <a:blip r:embed="rId3">
                <a:alphaModFix/>
              </a:blip>
              <a:srcRect b="0" l="0" r="0" t="0"/>
              <a:stretch/>
            </p:blipFill>
            <p:spPr>
              <a:xfrm>
                <a:off x="6000524" y="1517933"/>
                <a:ext cx="771308" cy="771308"/>
              </a:xfrm>
              <a:prstGeom prst="rect">
                <a:avLst/>
              </a:prstGeom>
              <a:noFill/>
              <a:ln>
                <a:noFill/>
              </a:ln>
            </p:spPr>
          </p:pic>
          <p:sp>
            <p:nvSpPr>
              <p:cNvPr id="271" name="Google Shape;271;p11"/>
              <p:cNvSpPr txBox="1"/>
              <p:nvPr/>
            </p:nvSpPr>
            <p:spPr>
              <a:xfrm>
                <a:off x="4556267" y="2057854"/>
                <a:ext cx="1460977" cy="338554"/>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highlight>
                      <a:srgbClr val="C0C0C0"/>
                    </a:highlight>
                    <a:latin typeface="Calibri"/>
                    <a:ea typeface="Calibri"/>
                    <a:cs typeface="Calibri"/>
                    <a:sym typeface="Calibri"/>
                  </a:rPr>
                  <a:t>Data Collection</a:t>
                </a:r>
                <a:endParaRPr sz="1600">
                  <a:solidFill>
                    <a:schemeClr val="dk1"/>
                  </a:solidFill>
                  <a:highlight>
                    <a:srgbClr val="C0C0C0"/>
                  </a:highlight>
                  <a:latin typeface="Calibri"/>
                  <a:ea typeface="Calibri"/>
                  <a:cs typeface="Calibri"/>
                  <a:sym typeface="Calibri"/>
                </a:endParaRPr>
              </a:p>
            </p:txBody>
          </p:sp>
          <p:pic>
            <p:nvPicPr>
              <p:cNvPr descr="Data Collection Business png download - 1452*1280 - Free Transparent Data  Collection png Download. - CleanPNG / KissPNG" id="272" name="Google Shape;272;p11"/>
              <p:cNvPicPr preferRelativeResize="0"/>
              <p:nvPr/>
            </p:nvPicPr>
            <p:blipFill rotWithShape="1">
              <a:blip r:embed="rId4">
                <a:alphaModFix/>
              </a:blip>
              <a:srcRect b="0" l="0" r="0" t="0"/>
              <a:stretch/>
            </p:blipFill>
            <p:spPr>
              <a:xfrm>
                <a:off x="4615527" y="1464714"/>
                <a:ext cx="1357827" cy="526851"/>
              </a:xfrm>
              <a:prstGeom prst="rect">
                <a:avLst/>
              </a:prstGeom>
              <a:noFill/>
              <a:ln>
                <a:noFill/>
              </a:ln>
            </p:spPr>
          </p:pic>
        </p:grpSp>
        <p:grpSp>
          <p:nvGrpSpPr>
            <p:cNvPr id="273" name="Google Shape;273;p11"/>
            <p:cNvGrpSpPr/>
            <p:nvPr/>
          </p:nvGrpSpPr>
          <p:grpSpPr>
            <a:xfrm>
              <a:off x="7893755" y="1688896"/>
              <a:ext cx="2923111" cy="909614"/>
              <a:chOff x="7831821" y="1485698"/>
              <a:chExt cx="2923111" cy="909614"/>
            </a:xfrm>
          </p:grpSpPr>
          <p:sp>
            <p:nvSpPr>
              <p:cNvPr id="274" name="Google Shape;274;p11"/>
              <p:cNvSpPr txBox="1"/>
              <p:nvPr/>
            </p:nvSpPr>
            <p:spPr>
              <a:xfrm>
                <a:off x="7831821" y="2056758"/>
                <a:ext cx="1603094" cy="338554"/>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highlight>
                      <a:srgbClr val="C0C0C0"/>
                    </a:highlight>
                    <a:latin typeface="Calibri"/>
                    <a:ea typeface="Calibri"/>
                    <a:cs typeface="Calibri"/>
                    <a:sym typeface="Calibri"/>
                  </a:rPr>
                  <a:t>Data Preparation</a:t>
                </a:r>
                <a:endParaRPr sz="1600">
                  <a:solidFill>
                    <a:schemeClr val="dk1"/>
                  </a:solidFill>
                  <a:highlight>
                    <a:srgbClr val="C0C0C0"/>
                  </a:highlight>
                  <a:latin typeface="Calibri"/>
                  <a:ea typeface="Calibri"/>
                  <a:cs typeface="Calibri"/>
                  <a:sym typeface="Calibri"/>
                </a:endParaRPr>
              </a:p>
            </p:txBody>
          </p:sp>
          <p:grpSp>
            <p:nvGrpSpPr>
              <p:cNvPr id="275" name="Google Shape;275;p11"/>
              <p:cNvGrpSpPr/>
              <p:nvPr/>
            </p:nvGrpSpPr>
            <p:grpSpPr>
              <a:xfrm>
                <a:off x="7893730" y="1485698"/>
                <a:ext cx="1637250" cy="572654"/>
                <a:chOff x="8003457" y="1485698"/>
                <a:chExt cx="1637250" cy="572654"/>
              </a:xfrm>
            </p:grpSpPr>
            <p:pic>
              <p:nvPicPr>
                <p:cNvPr descr="Siks/cbs Datacamp Spark Tutorial Notebook - Jupyter Notebook Icon - PNG -  Free transparent image" id="276" name="Google Shape;276;p11"/>
                <p:cNvPicPr preferRelativeResize="0"/>
                <p:nvPr/>
              </p:nvPicPr>
              <p:blipFill rotWithShape="1">
                <a:blip r:embed="rId5">
                  <a:alphaModFix/>
                </a:blip>
                <a:srcRect b="0" l="0" r="0" t="0"/>
                <a:stretch/>
              </p:blipFill>
              <p:spPr>
                <a:xfrm>
                  <a:off x="8003457" y="1500383"/>
                  <a:ext cx="725164" cy="490225"/>
                </a:xfrm>
                <a:prstGeom prst="rect">
                  <a:avLst/>
                </a:prstGeom>
                <a:noFill/>
                <a:ln>
                  <a:noFill/>
                </a:ln>
              </p:spPr>
            </p:pic>
            <p:pic>
              <p:nvPicPr>
                <p:cNvPr descr="Home — Spyder IDE" id="277" name="Google Shape;277;p11"/>
                <p:cNvPicPr preferRelativeResize="0"/>
                <p:nvPr/>
              </p:nvPicPr>
              <p:blipFill rotWithShape="1">
                <a:blip r:embed="rId6">
                  <a:alphaModFix/>
                </a:blip>
                <a:srcRect b="0" l="0" r="0" t="0"/>
                <a:stretch/>
              </p:blipFill>
              <p:spPr>
                <a:xfrm>
                  <a:off x="8798299" y="1485698"/>
                  <a:ext cx="594436" cy="198787"/>
                </a:xfrm>
                <a:prstGeom prst="rect">
                  <a:avLst/>
                </a:prstGeom>
                <a:noFill/>
                <a:ln>
                  <a:noFill/>
                </a:ln>
              </p:spPr>
            </p:pic>
            <p:pic>
              <p:nvPicPr>
                <p:cNvPr id="278" name="Google Shape;278;p11"/>
                <p:cNvPicPr preferRelativeResize="0"/>
                <p:nvPr/>
              </p:nvPicPr>
              <p:blipFill rotWithShape="1">
                <a:blip r:embed="rId7">
                  <a:alphaModFix/>
                </a:blip>
                <a:srcRect b="0" l="0" r="0" t="0"/>
                <a:stretch/>
              </p:blipFill>
              <p:spPr>
                <a:xfrm>
                  <a:off x="8594019" y="1633645"/>
                  <a:ext cx="1046688" cy="424707"/>
                </a:xfrm>
                <a:prstGeom prst="rect">
                  <a:avLst/>
                </a:prstGeom>
                <a:noFill/>
                <a:ln>
                  <a:noFill/>
                </a:ln>
              </p:spPr>
            </p:pic>
          </p:grpSp>
          <p:pic>
            <p:nvPicPr>
              <p:cNvPr descr="Exploratory Data Analysis in Seconds | by Kelvin Jose | The Startup | Medium" id="279" name="Google Shape;279;p11"/>
              <p:cNvPicPr preferRelativeResize="0"/>
              <p:nvPr/>
            </p:nvPicPr>
            <p:blipFill rotWithShape="1">
              <a:blip r:embed="rId8">
                <a:alphaModFix/>
              </a:blip>
              <a:srcRect b="0" l="0" r="0" t="0"/>
              <a:stretch/>
            </p:blipFill>
            <p:spPr>
              <a:xfrm>
                <a:off x="9399527" y="1607169"/>
                <a:ext cx="1355405" cy="636353"/>
              </a:xfrm>
              <a:prstGeom prst="rect">
                <a:avLst/>
              </a:prstGeom>
              <a:noFill/>
              <a:ln>
                <a:noFill/>
              </a:ln>
            </p:spPr>
          </p:pic>
        </p:grpSp>
        <p:grpSp>
          <p:nvGrpSpPr>
            <p:cNvPr id="280" name="Google Shape;280;p11"/>
            <p:cNvGrpSpPr/>
            <p:nvPr/>
          </p:nvGrpSpPr>
          <p:grpSpPr>
            <a:xfrm>
              <a:off x="7043177" y="3534139"/>
              <a:ext cx="4126533" cy="2665953"/>
              <a:chOff x="5792278" y="3680443"/>
              <a:chExt cx="4126533" cy="2665953"/>
            </a:xfrm>
          </p:grpSpPr>
          <p:sp>
            <p:nvSpPr>
              <p:cNvPr id="281" name="Google Shape;281;p11"/>
              <p:cNvSpPr txBox="1"/>
              <p:nvPr/>
            </p:nvSpPr>
            <p:spPr>
              <a:xfrm>
                <a:off x="8230676" y="3856128"/>
                <a:ext cx="1537202" cy="338554"/>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highlight>
                      <a:srgbClr val="C0C0C0"/>
                    </a:highlight>
                    <a:latin typeface="Calibri"/>
                    <a:ea typeface="Calibri"/>
                    <a:cs typeface="Calibri"/>
                    <a:sym typeface="Calibri"/>
                  </a:rPr>
                  <a:t>Model Building</a:t>
                </a:r>
                <a:endParaRPr sz="1600">
                  <a:solidFill>
                    <a:schemeClr val="dk1"/>
                  </a:solidFill>
                  <a:highlight>
                    <a:srgbClr val="C0C0C0"/>
                  </a:highlight>
                  <a:latin typeface="Calibri"/>
                  <a:ea typeface="Calibri"/>
                  <a:cs typeface="Calibri"/>
                  <a:sym typeface="Calibri"/>
                </a:endParaRPr>
              </a:p>
            </p:txBody>
          </p:sp>
          <p:sp>
            <p:nvSpPr>
              <p:cNvPr id="282" name="Google Shape;282;p11"/>
              <p:cNvSpPr txBox="1"/>
              <p:nvPr/>
            </p:nvSpPr>
            <p:spPr>
              <a:xfrm>
                <a:off x="6061014" y="5650749"/>
                <a:ext cx="1515540" cy="584775"/>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highlight>
                      <a:srgbClr val="C0C0C0"/>
                    </a:highlight>
                    <a:latin typeface="Calibri"/>
                    <a:ea typeface="Calibri"/>
                    <a:cs typeface="Calibri"/>
                    <a:sym typeface="Calibri"/>
                  </a:rPr>
                  <a:t>Model Selection</a:t>
                </a:r>
                <a:endParaRPr sz="1600">
                  <a:solidFill>
                    <a:schemeClr val="dk1"/>
                  </a:solidFill>
                  <a:highlight>
                    <a:srgbClr val="C0C0C0"/>
                  </a:highlight>
                  <a:latin typeface="Calibri"/>
                  <a:ea typeface="Calibri"/>
                  <a:cs typeface="Calibri"/>
                  <a:sym typeface="Calibri"/>
                </a:endParaRPr>
              </a:p>
            </p:txBody>
          </p:sp>
          <p:sp>
            <p:nvSpPr>
              <p:cNvPr id="283" name="Google Shape;283;p11"/>
              <p:cNvSpPr/>
              <p:nvPr/>
            </p:nvSpPr>
            <p:spPr>
              <a:xfrm rot="-5400000">
                <a:off x="6522568" y="2950153"/>
                <a:ext cx="2665953" cy="4126533"/>
              </a:xfrm>
              <a:prstGeom prst="corner">
                <a:avLst>
                  <a:gd fmla="val 69354" name="adj1"/>
                  <a:gd fmla="val 43081" name="adj2"/>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284" name="Google Shape;284;p11"/>
              <p:cNvGrpSpPr/>
              <p:nvPr/>
            </p:nvGrpSpPr>
            <p:grpSpPr>
              <a:xfrm>
                <a:off x="8145590" y="4981443"/>
                <a:ext cx="1680399" cy="1187466"/>
                <a:chOff x="8145590" y="4876358"/>
                <a:chExt cx="1680399" cy="1187466"/>
              </a:xfrm>
            </p:grpSpPr>
            <p:sp>
              <p:nvSpPr>
                <p:cNvPr id="285" name="Google Shape;285;p11"/>
                <p:cNvSpPr txBox="1"/>
                <p:nvPr/>
              </p:nvSpPr>
              <p:spPr>
                <a:xfrm>
                  <a:off x="8248638" y="4876358"/>
                  <a:ext cx="1537202" cy="584775"/>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highlight>
                        <a:srgbClr val="C0C0C0"/>
                      </a:highlight>
                      <a:latin typeface="Calibri"/>
                      <a:ea typeface="Calibri"/>
                      <a:cs typeface="Calibri"/>
                      <a:sym typeface="Calibri"/>
                    </a:rPr>
                    <a:t>Model Evaluation</a:t>
                  </a:r>
                  <a:endParaRPr sz="1600">
                    <a:solidFill>
                      <a:schemeClr val="dk1"/>
                    </a:solidFill>
                    <a:highlight>
                      <a:srgbClr val="C0C0C0"/>
                    </a:highlight>
                    <a:latin typeface="Calibri"/>
                    <a:ea typeface="Calibri"/>
                    <a:cs typeface="Calibri"/>
                    <a:sym typeface="Calibri"/>
                  </a:endParaRPr>
                </a:p>
              </p:txBody>
            </p:sp>
            <p:pic>
              <p:nvPicPr>
                <p:cNvPr descr="Sklearn | Domino Data Science Dictionary" id="286" name="Google Shape;286;p11"/>
                <p:cNvPicPr preferRelativeResize="0"/>
                <p:nvPr/>
              </p:nvPicPr>
              <p:blipFill rotWithShape="1">
                <a:blip r:embed="rId9">
                  <a:alphaModFix/>
                </a:blip>
                <a:srcRect b="0" l="0" r="0" t="0"/>
                <a:stretch/>
              </p:blipFill>
              <p:spPr>
                <a:xfrm>
                  <a:off x="8145590" y="5508166"/>
                  <a:ext cx="1680399" cy="555658"/>
                </a:xfrm>
                <a:prstGeom prst="rect">
                  <a:avLst/>
                </a:prstGeom>
                <a:noFill/>
                <a:ln>
                  <a:noFill/>
                </a:ln>
              </p:spPr>
            </p:pic>
          </p:grpSp>
        </p:grpSp>
        <p:grpSp>
          <p:nvGrpSpPr>
            <p:cNvPr id="287" name="Google Shape;287;p11"/>
            <p:cNvGrpSpPr/>
            <p:nvPr/>
          </p:nvGrpSpPr>
          <p:grpSpPr>
            <a:xfrm>
              <a:off x="2361789" y="5466947"/>
              <a:ext cx="1765521" cy="1134845"/>
              <a:chOff x="2047236" y="5153607"/>
              <a:chExt cx="1765521" cy="1134845"/>
            </a:xfrm>
          </p:grpSpPr>
          <p:sp>
            <p:nvSpPr>
              <p:cNvPr id="288" name="Google Shape;288;p11"/>
              <p:cNvSpPr txBox="1"/>
              <p:nvPr/>
            </p:nvSpPr>
            <p:spPr>
              <a:xfrm>
                <a:off x="2296472" y="5153607"/>
                <a:ext cx="1343680" cy="338554"/>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highlight>
                      <a:srgbClr val="C0C0C0"/>
                    </a:highlight>
                    <a:latin typeface="Calibri"/>
                    <a:ea typeface="Calibri"/>
                    <a:cs typeface="Calibri"/>
                    <a:sym typeface="Calibri"/>
                  </a:rPr>
                  <a:t>Deployment</a:t>
                </a:r>
                <a:endParaRPr sz="1600">
                  <a:solidFill>
                    <a:schemeClr val="dk1"/>
                  </a:solidFill>
                  <a:highlight>
                    <a:srgbClr val="C0C0C0"/>
                  </a:highlight>
                  <a:latin typeface="Calibri"/>
                  <a:ea typeface="Calibri"/>
                  <a:cs typeface="Calibri"/>
                  <a:sym typeface="Calibri"/>
                </a:endParaRPr>
              </a:p>
            </p:txBody>
          </p:sp>
          <p:pic>
            <p:nvPicPr>
              <p:cNvPr descr="Brand • Streamlit" id="289" name="Google Shape;289;p11"/>
              <p:cNvPicPr preferRelativeResize="0"/>
              <p:nvPr/>
            </p:nvPicPr>
            <p:blipFill rotWithShape="1">
              <a:blip r:embed="rId10">
                <a:alphaModFix/>
              </a:blip>
              <a:srcRect b="0" l="0" r="0" t="0"/>
              <a:stretch/>
            </p:blipFill>
            <p:spPr>
              <a:xfrm>
                <a:off x="2047236" y="5425648"/>
                <a:ext cx="1765521" cy="862804"/>
              </a:xfrm>
              <a:prstGeom prst="rect">
                <a:avLst/>
              </a:prstGeom>
              <a:noFill/>
              <a:ln>
                <a:noFill/>
              </a:ln>
            </p:spPr>
          </p:pic>
        </p:grpSp>
        <p:grpSp>
          <p:nvGrpSpPr>
            <p:cNvPr id="290" name="Google Shape;290;p11"/>
            <p:cNvGrpSpPr/>
            <p:nvPr/>
          </p:nvGrpSpPr>
          <p:grpSpPr>
            <a:xfrm>
              <a:off x="374440" y="3144945"/>
              <a:ext cx="2118780" cy="1499089"/>
              <a:chOff x="342542" y="3143060"/>
              <a:chExt cx="2118780" cy="1499089"/>
            </a:xfrm>
          </p:grpSpPr>
          <p:pic>
            <p:nvPicPr>
              <p:cNvPr descr="Brand • Streamlit" id="291" name="Google Shape;291;p11"/>
              <p:cNvPicPr preferRelativeResize="0"/>
              <p:nvPr/>
            </p:nvPicPr>
            <p:blipFill rotWithShape="1">
              <a:blip r:embed="rId10">
                <a:alphaModFix/>
              </a:blip>
              <a:srcRect b="0" l="0" r="0" t="0"/>
              <a:stretch/>
            </p:blipFill>
            <p:spPr>
              <a:xfrm>
                <a:off x="1117642" y="3377802"/>
                <a:ext cx="1343680" cy="656652"/>
              </a:xfrm>
              <a:prstGeom prst="rect">
                <a:avLst/>
              </a:prstGeom>
              <a:noFill/>
              <a:ln>
                <a:noFill/>
              </a:ln>
            </p:spPr>
          </p:pic>
          <p:sp>
            <p:nvSpPr>
              <p:cNvPr id="292" name="Google Shape;292;p11"/>
              <p:cNvSpPr txBox="1"/>
              <p:nvPr/>
            </p:nvSpPr>
            <p:spPr>
              <a:xfrm>
                <a:off x="668843" y="4057374"/>
                <a:ext cx="1477468" cy="584775"/>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highlight>
                      <a:srgbClr val="C0C0C0"/>
                    </a:highlight>
                    <a:latin typeface="Calibri"/>
                    <a:ea typeface="Calibri"/>
                    <a:cs typeface="Calibri"/>
                    <a:sym typeface="Calibri"/>
                  </a:rPr>
                  <a:t>Monitoring &amp; Maintenance</a:t>
                </a:r>
                <a:endParaRPr sz="1600">
                  <a:solidFill>
                    <a:schemeClr val="dk1"/>
                  </a:solidFill>
                  <a:highlight>
                    <a:srgbClr val="C0C0C0"/>
                  </a:highlight>
                  <a:latin typeface="Calibri"/>
                  <a:ea typeface="Calibri"/>
                  <a:cs typeface="Calibri"/>
                  <a:sym typeface="Calibri"/>
                </a:endParaRPr>
              </a:p>
            </p:txBody>
          </p:sp>
          <p:pic>
            <p:nvPicPr>
              <p:cNvPr descr="autoemail/heroku-code-server - Buttons - Heroku Elements" id="293" name="Google Shape;293;p11"/>
              <p:cNvPicPr preferRelativeResize="0"/>
              <p:nvPr/>
            </p:nvPicPr>
            <p:blipFill rotWithShape="1">
              <a:blip r:embed="rId11">
                <a:alphaModFix/>
              </a:blip>
              <a:srcRect b="0" l="0" r="0" t="0"/>
              <a:stretch/>
            </p:blipFill>
            <p:spPr>
              <a:xfrm>
                <a:off x="432023" y="3451515"/>
                <a:ext cx="741200" cy="560018"/>
              </a:xfrm>
              <a:prstGeom prst="rect">
                <a:avLst/>
              </a:prstGeom>
              <a:noFill/>
              <a:ln>
                <a:noFill/>
              </a:ln>
            </p:spPr>
          </p:pic>
          <p:sp>
            <p:nvSpPr>
              <p:cNvPr id="294" name="Google Shape;294;p11"/>
              <p:cNvSpPr txBox="1"/>
              <p:nvPr/>
            </p:nvSpPr>
            <p:spPr>
              <a:xfrm flipH="1">
                <a:off x="342542" y="3143060"/>
                <a:ext cx="92016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 Heroku</a:t>
                </a:r>
                <a:endParaRPr b="1" sz="1600">
                  <a:solidFill>
                    <a:schemeClr val="dk1"/>
                  </a:solidFill>
                  <a:latin typeface="Calibri"/>
                  <a:ea typeface="Calibri"/>
                  <a:cs typeface="Calibri"/>
                  <a:sym typeface="Calibri"/>
                </a:endParaRPr>
              </a:p>
            </p:txBody>
          </p:sp>
        </p:grpSp>
        <p:sp>
          <p:nvSpPr>
            <p:cNvPr id="295" name="Google Shape;295;p11"/>
            <p:cNvSpPr txBox="1"/>
            <p:nvPr/>
          </p:nvSpPr>
          <p:spPr>
            <a:xfrm flipH="1">
              <a:off x="1300244" y="2946694"/>
              <a:ext cx="97847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 Streamlit</a:t>
              </a:r>
              <a:endParaRPr b="1" sz="1600">
                <a:solidFill>
                  <a:schemeClr val="dk1"/>
                </a:solidFill>
                <a:latin typeface="Calibri"/>
                <a:ea typeface="Calibri"/>
                <a:cs typeface="Calibri"/>
                <a:sym typeface="Calibri"/>
              </a:endParaRPr>
            </a:p>
          </p:txBody>
        </p:sp>
        <p:pic>
          <p:nvPicPr>
            <p:cNvPr descr="Building a simple REST API with Python and Flask | by Onejohi | Medium" id="296" name="Google Shape;296;p11"/>
            <p:cNvPicPr preferRelativeResize="0"/>
            <p:nvPr/>
          </p:nvPicPr>
          <p:blipFill rotWithShape="1">
            <a:blip r:embed="rId12">
              <a:alphaModFix/>
            </a:blip>
            <a:srcRect b="0" l="0" r="0" t="0"/>
            <a:stretch/>
          </p:blipFill>
          <p:spPr>
            <a:xfrm>
              <a:off x="2648601" y="4639879"/>
              <a:ext cx="1306104" cy="731418"/>
            </a:xfrm>
            <a:prstGeom prst="rect">
              <a:avLst/>
            </a:prstGeom>
            <a:noFill/>
            <a:ln>
              <a:noFill/>
            </a:ln>
          </p:spPr>
        </p:pic>
        <p:grpSp>
          <p:nvGrpSpPr>
            <p:cNvPr id="297" name="Google Shape;297;p11"/>
            <p:cNvGrpSpPr/>
            <p:nvPr/>
          </p:nvGrpSpPr>
          <p:grpSpPr>
            <a:xfrm>
              <a:off x="763957" y="1164614"/>
              <a:ext cx="1931169" cy="1486420"/>
              <a:chOff x="763957" y="1164614"/>
              <a:chExt cx="1931169" cy="1486420"/>
            </a:xfrm>
          </p:grpSpPr>
          <p:pic>
            <p:nvPicPr>
              <p:cNvPr descr="Business and Data Understanding in Data Science Lifecycle | by Srivatsan  Srinivasan | Medium" id="298" name="Google Shape;298;p11"/>
              <p:cNvPicPr preferRelativeResize="0"/>
              <p:nvPr/>
            </p:nvPicPr>
            <p:blipFill rotWithShape="1">
              <a:blip r:embed="rId13">
                <a:alphaModFix/>
              </a:blip>
              <a:srcRect b="0" l="0" r="0" t="0"/>
              <a:stretch/>
            </p:blipFill>
            <p:spPr>
              <a:xfrm>
                <a:off x="763957" y="1164614"/>
                <a:ext cx="1931169" cy="849041"/>
              </a:xfrm>
              <a:prstGeom prst="rect">
                <a:avLst/>
              </a:prstGeom>
              <a:noFill/>
              <a:ln>
                <a:noFill/>
              </a:ln>
            </p:spPr>
          </p:pic>
          <p:sp>
            <p:nvSpPr>
              <p:cNvPr id="299" name="Google Shape;299;p11"/>
              <p:cNvSpPr txBox="1"/>
              <p:nvPr/>
            </p:nvSpPr>
            <p:spPr>
              <a:xfrm>
                <a:off x="858260" y="2066259"/>
                <a:ext cx="1738636" cy="584775"/>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highlight>
                      <a:srgbClr val="C0C0C0"/>
                    </a:highlight>
                    <a:latin typeface="Calibri"/>
                    <a:ea typeface="Calibri"/>
                    <a:cs typeface="Calibri"/>
                    <a:sym typeface="Calibri"/>
                  </a:rPr>
                  <a:t>Business and Data Understanding</a:t>
                </a:r>
                <a:endParaRPr sz="1600">
                  <a:solidFill>
                    <a:schemeClr val="dk1"/>
                  </a:solidFill>
                  <a:highlight>
                    <a:srgbClr val="C0C0C0"/>
                  </a:highlight>
                  <a:latin typeface="Calibri"/>
                  <a:ea typeface="Calibri"/>
                  <a:cs typeface="Calibri"/>
                  <a:sym typeface="Calibri"/>
                </a:endParaRPr>
              </a:p>
            </p:txBody>
          </p:sp>
        </p:grpSp>
        <p:sp>
          <p:nvSpPr>
            <p:cNvPr id="300" name="Google Shape;300;p11"/>
            <p:cNvSpPr/>
            <p:nvPr/>
          </p:nvSpPr>
          <p:spPr>
            <a:xfrm rot="5400000">
              <a:off x="2996629" y="2835480"/>
              <a:ext cx="2177807" cy="811672"/>
            </a:xfrm>
            <a:prstGeom prst="curvedUpArrow">
              <a:avLst>
                <a:gd fmla="val 13199" name="adj1"/>
                <a:gd fmla="val 41025" name="adj2"/>
                <a:gd fmla="val 25000" name="adj3"/>
              </a:avLst>
            </a:prstGeom>
            <a:solidFill>
              <a:schemeClr val="lt1"/>
            </a:solid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1" name="Google Shape;301;p11"/>
            <p:cNvSpPr/>
            <p:nvPr/>
          </p:nvSpPr>
          <p:spPr>
            <a:xfrm rot="-1807345">
              <a:off x="5301863" y="1866819"/>
              <a:ext cx="4250922" cy="812698"/>
            </a:xfrm>
            <a:prstGeom prst="curvedDownArrow">
              <a:avLst>
                <a:gd fmla="val 21351" name="adj1"/>
                <a:gd fmla="val 52139" name="adj2"/>
                <a:gd fmla="val 42200" name="adj3"/>
              </a:avLst>
            </a:prstGeom>
            <a:solidFill>
              <a:schemeClr val="lt1"/>
            </a:solid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302" name="Google Shape;302;p11"/>
            <p:cNvGrpSpPr/>
            <p:nvPr/>
          </p:nvGrpSpPr>
          <p:grpSpPr>
            <a:xfrm>
              <a:off x="4615527" y="2938020"/>
              <a:ext cx="1570534" cy="2334930"/>
              <a:chOff x="4161247" y="2930705"/>
              <a:chExt cx="1570534" cy="2334930"/>
            </a:xfrm>
          </p:grpSpPr>
          <p:grpSp>
            <p:nvGrpSpPr>
              <p:cNvPr id="303" name="Google Shape;303;p11"/>
              <p:cNvGrpSpPr/>
              <p:nvPr/>
            </p:nvGrpSpPr>
            <p:grpSpPr>
              <a:xfrm>
                <a:off x="4161247" y="3404731"/>
                <a:ext cx="1570534" cy="1543780"/>
                <a:chOff x="4525466" y="2166171"/>
                <a:chExt cx="1570534" cy="1543780"/>
              </a:xfrm>
            </p:grpSpPr>
            <p:sp>
              <p:nvSpPr>
                <p:cNvPr id="304" name="Google Shape;304;p11"/>
                <p:cNvSpPr/>
                <p:nvPr/>
              </p:nvSpPr>
              <p:spPr>
                <a:xfrm>
                  <a:off x="4525466" y="2970055"/>
                  <a:ext cx="1570534" cy="739896"/>
                </a:xfrm>
                <a:prstGeom prst="ellipse">
                  <a:avLst/>
                </a:prstGeom>
                <a:solidFill>
                  <a:srgbClr val="8DA9DB"/>
                </a:solidFill>
                <a:ln cap="flat" cmpd="sng" w="12700">
                  <a:solidFill>
                    <a:srgbClr val="1F386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 name="Google Shape;305;p11"/>
                <p:cNvSpPr/>
                <p:nvPr/>
              </p:nvSpPr>
              <p:spPr>
                <a:xfrm>
                  <a:off x="4525466" y="2718767"/>
                  <a:ext cx="1570534" cy="739896"/>
                </a:xfrm>
                <a:prstGeom prst="ellipse">
                  <a:avLst/>
                </a:prstGeom>
                <a:solidFill>
                  <a:srgbClr val="8DA9DB"/>
                </a:solidFill>
                <a:ln cap="flat" cmpd="sng" w="12700">
                  <a:solidFill>
                    <a:srgbClr val="1F386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11"/>
                <p:cNvSpPr/>
                <p:nvPr/>
              </p:nvSpPr>
              <p:spPr>
                <a:xfrm>
                  <a:off x="4525466" y="2441884"/>
                  <a:ext cx="1570534" cy="739896"/>
                </a:xfrm>
                <a:prstGeom prst="ellipse">
                  <a:avLst/>
                </a:prstGeom>
                <a:solidFill>
                  <a:srgbClr val="8DA9DB"/>
                </a:solidFill>
                <a:ln cap="flat" cmpd="sng" w="12700">
                  <a:solidFill>
                    <a:srgbClr val="1F386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11"/>
                <p:cNvSpPr/>
                <p:nvPr/>
              </p:nvSpPr>
              <p:spPr>
                <a:xfrm>
                  <a:off x="4525466" y="2166171"/>
                  <a:ext cx="1570534" cy="739896"/>
                </a:xfrm>
                <a:prstGeom prst="ellipse">
                  <a:avLst/>
                </a:prstGeom>
                <a:solidFill>
                  <a:srgbClr val="8DA9DB"/>
                </a:solidFill>
                <a:ln cap="flat" cmpd="sng" w="12700">
                  <a:solidFill>
                    <a:srgbClr val="1F386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Mysql Logo Transparent PNG" id="308" name="Google Shape;308;p11"/>
              <p:cNvPicPr preferRelativeResize="0"/>
              <p:nvPr/>
            </p:nvPicPr>
            <p:blipFill rotWithShape="1">
              <a:blip r:embed="rId14">
                <a:alphaModFix/>
              </a:blip>
              <a:srcRect b="0" l="0" r="0" t="0"/>
              <a:stretch/>
            </p:blipFill>
            <p:spPr>
              <a:xfrm>
                <a:off x="4372221" y="2930705"/>
                <a:ext cx="1148585" cy="424707"/>
              </a:xfrm>
              <a:prstGeom prst="rect">
                <a:avLst/>
              </a:prstGeom>
              <a:noFill/>
              <a:ln>
                <a:noFill/>
              </a:ln>
            </p:spPr>
          </p:pic>
          <p:sp>
            <p:nvSpPr>
              <p:cNvPr id="309" name="Google Shape;309;p11"/>
              <p:cNvSpPr txBox="1"/>
              <p:nvPr/>
            </p:nvSpPr>
            <p:spPr>
              <a:xfrm>
                <a:off x="4499230" y="4896303"/>
                <a:ext cx="8945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MySQL</a:t>
                </a:r>
                <a:endParaRPr b="1" sz="1800">
                  <a:solidFill>
                    <a:schemeClr val="dk1"/>
                  </a:solidFill>
                  <a:latin typeface="Calibri"/>
                  <a:ea typeface="Calibri"/>
                  <a:cs typeface="Calibri"/>
                  <a:sym typeface="Calibri"/>
                </a:endParaRPr>
              </a:p>
            </p:txBody>
          </p:sp>
        </p:grpSp>
        <p:sp>
          <p:nvSpPr>
            <p:cNvPr id="310" name="Google Shape;310;p11"/>
            <p:cNvSpPr/>
            <p:nvPr/>
          </p:nvSpPr>
          <p:spPr>
            <a:xfrm rot="9054779">
              <a:off x="6144838" y="3324539"/>
              <a:ext cx="2870009" cy="527897"/>
            </a:xfrm>
            <a:prstGeom prst="curvedDownArrow">
              <a:avLst>
                <a:gd fmla="val 21210" name="adj1"/>
                <a:gd fmla="val 52139" name="adj2"/>
                <a:gd fmla="val 42324" name="adj3"/>
              </a:avLst>
            </a:prstGeom>
            <a:solidFill>
              <a:schemeClr val="lt1"/>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11"/>
            <p:cNvSpPr/>
            <p:nvPr/>
          </p:nvSpPr>
          <p:spPr>
            <a:xfrm rot="-1914386">
              <a:off x="9514694" y="2603662"/>
              <a:ext cx="304801" cy="876675"/>
            </a:xfrm>
            <a:prstGeom prst="downArrow">
              <a:avLst>
                <a:gd fmla="val 50000" name="adj1"/>
                <a:gd fmla="val 50000" name="adj2"/>
              </a:avLst>
            </a:prstGeom>
            <a:solidFill>
              <a:schemeClr val="lt1"/>
            </a:solid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12" name="Google Shape;312;p11"/>
            <p:cNvGrpSpPr/>
            <p:nvPr/>
          </p:nvGrpSpPr>
          <p:grpSpPr>
            <a:xfrm>
              <a:off x="9954374" y="4089619"/>
              <a:ext cx="627527" cy="668433"/>
              <a:chOff x="8661118" y="4553336"/>
              <a:chExt cx="627527" cy="668433"/>
            </a:xfrm>
          </p:grpSpPr>
          <p:sp>
            <p:nvSpPr>
              <p:cNvPr id="313" name="Google Shape;313;p11"/>
              <p:cNvSpPr/>
              <p:nvPr/>
            </p:nvSpPr>
            <p:spPr>
              <a:xfrm>
                <a:off x="8661118" y="4570837"/>
                <a:ext cx="280527" cy="650932"/>
              </a:xfrm>
              <a:prstGeom prst="downArrow">
                <a:avLst>
                  <a:gd fmla="val 50000" name="adj1"/>
                  <a:gd fmla="val 50000" name="adj2"/>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11"/>
              <p:cNvSpPr/>
              <p:nvPr/>
            </p:nvSpPr>
            <p:spPr>
              <a:xfrm rot="10800000">
                <a:off x="9008118" y="4553336"/>
                <a:ext cx="280527" cy="650932"/>
              </a:xfrm>
              <a:prstGeom prst="downArrow">
                <a:avLst>
                  <a:gd fmla="val 50000" name="adj1"/>
                  <a:gd fmla="val 50000" name="adj2"/>
                </a:avLst>
              </a:prstGeom>
              <a:solidFill>
                <a:schemeClr val="lt1"/>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5" name="Google Shape;315;p11"/>
            <p:cNvSpPr/>
            <p:nvPr/>
          </p:nvSpPr>
          <p:spPr>
            <a:xfrm rot="10800000">
              <a:off x="8902216" y="5390677"/>
              <a:ext cx="523533" cy="283362"/>
            </a:xfrm>
            <a:prstGeom prst="notchedRightArrow">
              <a:avLst>
                <a:gd fmla="val 50000" name="adj1"/>
                <a:gd fmla="val 50000" name="adj2"/>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11"/>
            <p:cNvSpPr/>
            <p:nvPr/>
          </p:nvSpPr>
          <p:spPr>
            <a:xfrm rot="10800000">
              <a:off x="4491369" y="5554330"/>
              <a:ext cx="2132438" cy="239419"/>
            </a:xfrm>
            <a:prstGeom prst="rightArrow">
              <a:avLst>
                <a:gd fmla="val 50000" name="adj1"/>
                <a:gd fmla="val 70408" name="adj2"/>
              </a:avLst>
            </a:prstGeom>
            <a:solidFill>
              <a:schemeClr val="lt1"/>
            </a:solid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highlight>
                  <a:srgbClr val="0000FF"/>
                </a:highlight>
                <a:latin typeface="Calibri"/>
                <a:ea typeface="Calibri"/>
                <a:cs typeface="Calibri"/>
                <a:sym typeface="Calibri"/>
              </a:endParaRPr>
            </a:p>
          </p:txBody>
        </p:sp>
        <p:sp>
          <p:nvSpPr>
            <p:cNvPr id="317" name="Google Shape;317;p11"/>
            <p:cNvSpPr/>
            <p:nvPr/>
          </p:nvSpPr>
          <p:spPr>
            <a:xfrm rot="-5400000">
              <a:off x="1007378" y="4761016"/>
              <a:ext cx="1285945" cy="1237233"/>
            </a:xfrm>
            <a:prstGeom prst="bentArrow">
              <a:avLst>
                <a:gd fmla="val 10895" name="adj1"/>
                <a:gd fmla="val 20661" name="adj2"/>
                <a:gd fmla="val 25564" name="adj3"/>
                <a:gd fmla="val 43750" name="adj4"/>
              </a:avLst>
            </a:prstGeom>
            <a:solidFill>
              <a:schemeClr val="lt1"/>
            </a:solid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8" name="Google Shape;318;p11"/>
          <p:cNvSpPr txBox="1"/>
          <p:nvPr/>
        </p:nvSpPr>
        <p:spPr>
          <a:xfrm>
            <a:off x="9213" y="2"/>
            <a:ext cx="12182788" cy="535491"/>
          </a:xfrm>
          <a:prstGeom prst="rect">
            <a:avLst/>
          </a:prstGeom>
          <a:solidFill>
            <a:srgbClr val="A5A5A5"/>
          </a:solid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chemeClr val="dk1"/>
              </a:buClr>
              <a:buSzPts val="3000"/>
              <a:buFont typeface="Georgia"/>
              <a:buNone/>
            </a:pPr>
            <a:r>
              <a:rPr b="1" lang="en-US" sz="3200">
                <a:solidFill>
                  <a:schemeClr val="dk1"/>
                </a:solidFill>
                <a:latin typeface="Times New Roman"/>
                <a:ea typeface="Times New Roman"/>
                <a:cs typeface="Times New Roman"/>
                <a:sym typeface="Times New Roman"/>
              </a:rPr>
              <a:t>PROJECT ARCHITECTURE</a:t>
            </a:r>
            <a:endParaRPr sz="4400">
              <a:solidFill>
                <a:schemeClr val="dk1"/>
              </a:solidFill>
              <a:latin typeface="Calibri"/>
              <a:ea typeface="Calibri"/>
              <a:cs typeface="Calibri"/>
              <a:sym typeface="Calibri"/>
            </a:endParaRPr>
          </a:p>
        </p:txBody>
      </p:sp>
      <p:pic>
        <p:nvPicPr>
          <p:cNvPr id="319" name="Google Shape;319;p11"/>
          <p:cNvPicPr preferRelativeResize="0"/>
          <p:nvPr/>
        </p:nvPicPr>
        <p:blipFill rotWithShape="1">
          <a:blip r:embed="rId15">
            <a:alphaModFix/>
          </a:blip>
          <a:srcRect b="0" l="0" r="0" t="0"/>
          <a:stretch/>
        </p:blipFill>
        <p:spPr>
          <a:xfrm>
            <a:off x="10663003" y="6346588"/>
            <a:ext cx="1390807" cy="497393"/>
          </a:xfrm>
          <a:prstGeom prst="rect">
            <a:avLst/>
          </a:prstGeom>
          <a:noFill/>
          <a:ln>
            <a:noFill/>
          </a:ln>
        </p:spPr>
      </p:pic>
      <p:cxnSp>
        <p:nvCxnSpPr>
          <p:cNvPr id="320" name="Google Shape;320;p11"/>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pic>
        <p:nvPicPr>
          <p:cNvPr id="321" name="Google Shape;321;p11"/>
          <p:cNvPicPr preferRelativeResize="0"/>
          <p:nvPr/>
        </p:nvPicPr>
        <p:blipFill rotWithShape="1">
          <a:blip r:embed="rId16">
            <a:alphaModFix/>
          </a:blip>
          <a:srcRect b="0" l="0" r="0" t="0"/>
          <a:stretch/>
        </p:blipFill>
        <p:spPr>
          <a:xfrm>
            <a:off x="10668000" y="0"/>
            <a:ext cx="1524000" cy="560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2"/>
          <p:cNvSpPr/>
          <p:nvPr/>
        </p:nvSpPr>
        <p:spPr>
          <a:xfrm>
            <a:off x="-14068" y="14068"/>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7" name="Google Shape;327;p12"/>
          <p:cNvSpPr/>
          <p:nvPr/>
        </p:nvSpPr>
        <p:spPr>
          <a:xfrm>
            <a:off x="1114426" y="0"/>
            <a:ext cx="9963151"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cap="flat" cmpd="sng" w="9525">
            <a:solidFill>
              <a:srgbClr val="EFEFEF"/>
            </a:solidFill>
            <a:prstDash val="solid"/>
            <a:miter lim="800000"/>
            <a:headEnd len="sm" w="sm" type="none"/>
            <a:tailEnd len="sm" w="sm" type="none"/>
          </a:ln>
          <a:effectLst>
            <a:outerShdw blurRad="139700" sx="102000" rotWithShape="0" algn="ctr" sy="102000">
              <a:srgbClr val="D8D8D8">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8" name="Google Shape;328;p12"/>
          <p:cNvSpPr/>
          <p:nvPr/>
        </p:nvSpPr>
        <p:spPr>
          <a:xfrm>
            <a:off x="1121664" y="0"/>
            <a:ext cx="9938243"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9" name="Google Shape;329;p12"/>
          <p:cNvSpPr/>
          <p:nvPr/>
        </p:nvSpPr>
        <p:spPr>
          <a:xfrm>
            <a:off x="1692815" y="0"/>
            <a:ext cx="9144000" cy="1716258"/>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800"/>
              <a:buFont typeface="Arial"/>
              <a:buNone/>
            </a:pPr>
            <a:r>
              <a:rPr b="1" i="0" lang="en-US" sz="4800" u="none" cap="none" strike="noStrike">
                <a:solidFill>
                  <a:schemeClr val="dk1"/>
                </a:solidFill>
                <a:latin typeface="Times New Roman"/>
                <a:ea typeface="Times New Roman"/>
                <a:cs typeface="Times New Roman"/>
                <a:sym typeface="Times New Roman"/>
              </a:rPr>
              <a:t>DATA COLLECTION</a:t>
            </a:r>
            <a:endParaRPr b="1" i="0" sz="4800" u="none" cap="none" strike="noStrike">
              <a:solidFill>
                <a:schemeClr val="dk1"/>
              </a:solidFill>
              <a:latin typeface="Times New Roman"/>
              <a:ea typeface="Times New Roman"/>
              <a:cs typeface="Times New Roman"/>
              <a:sym typeface="Times New Roman"/>
            </a:endParaRPr>
          </a:p>
        </p:txBody>
      </p:sp>
      <p:pic>
        <p:nvPicPr>
          <p:cNvPr id="330" name="Google Shape;330;p12"/>
          <p:cNvPicPr preferRelativeResize="0"/>
          <p:nvPr/>
        </p:nvPicPr>
        <p:blipFill rotWithShape="1">
          <a:blip r:embed="rId3">
            <a:alphaModFix/>
          </a:blip>
          <a:srcRect b="0" l="0" r="0" t="0"/>
          <a:stretch/>
        </p:blipFill>
        <p:spPr>
          <a:xfrm>
            <a:off x="10668003" y="6304753"/>
            <a:ext cx="1390807" cy="553249"/>
          </a:xfrm>
          <a:prstGeom prst="rect">
            <a:avLst/>
          </a:prstGeom>
          <a:noFill/>
          <a:ln>
            <a:noFill/>
          </a:ln>
        </p:spPr>
      </p:pic>
      <p:cxnSp>
        <p:nvCxnSpPr>
          <p:cNvPr id="331" name="Google Shape;331;p12"/>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sp>
        <p:nvSpPr>
          <p:cNvPr id="332" name="Google Shape;332;p12"/>
          <p:cNvSpPr/>
          <p:nvPr/>
        </p:nvSpPr>
        <p:spPr>
          <a:xfrm>
            <a:off x="3732628" y="6073426"/>
            <a:ext cx="4755000" cy="27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An Overview of Data Collection: Data Sources and Data Mining" id="333" name="Google Shape;333;p12"/>
          <p:cNvPicPr preferRelativeResize="0"/>
          <p:nvPr/>
        </p:nvPicPr>
        <p:blipFill rotWithShape="1">
          <a:blip r:embed="rId4">
            <a:alphaModFix/>
          </a:blip>
          <a:srcRect b="0" l="0" r="0" t="0"/>
          <a:stretch/>
        </p:blipFill>
        <p:spPr>
          <a:xfrm>
            <a:off x="1761565" y="1285875"/>
            <a:ext cx="8989359" cy="4286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3"/>
          <p:cNvSpPr txBox="1"/>
          <p:nvPr>
            <p:ph type="title"/>
          </p:nvPr>
        </p:nvSpPr>
        <p:spPr>
          <a:xfrm>
            <a:off x="9213" y="2"/>
            <a:ext cx="12182788" cy="535491"/>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DATA COLLECTION</a:t>
            </a:r>
            <a:endParaRPr b="1" sz="3200">
              <a:latin typeface="Times New Roman"/>
              <a:ea typeface="Times New Roman"/>
              <a:cs typeface="Times New Roman"/>
              <a:sym typeface="Times New Roman"/>
            </a:endParaRPr>
          </a:p>
        </p:txBody>
      </p:sp>
      <p:sp>
        <p:nvSpPr>
          <p:cNvPr id="339" name="Google Shape;339;p13"/>
          <p:cNvSpPr txBox="1"/>
          <p:nvPr/>
        </p:nvSpPr>
        <p:spPr>
          <a:xfrm>
            <a:off x="202880" y="560375"/>
            <a:ext cx="11331389" cy="57246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i="0" lang="en-US" sz="2000" u="none" cap="none" strike="noStrike">
                <a:solidFill>
                  <a:schemeClr val="dk1"/>
                </a:solidFill>
                <a:latin typeface="Times New Roman"/>
                <a:ea typeface="Times New Roman"/>
                <a:cs typeface="Times New Roman"/>
                <a:sym typeface="Times New Roman"/>
              </a:rPr>
              <a:t>Data was simulated one.</a:t>
            </a:r>
            <a:r>
              <a:rPr lang="en-US" sz="2000">
                <a:solidFill>
                  <a:schemeClr val="dk1"/>
                </a:solidFill>
                <a:latin typeface="Times New Roman"/>
                <a:ea typeface="Times New Roman"/>
                <a:cs typeface="Times New Roman"/>
                <a:sym typeface="Times New Roman"/>
              </a:rPr>
              <a:t> </a:t>
            </a:r>
            <a:r>
              <a:rPr i="0" lang="en-US" sz="2000" u="none" cap="none" strike="noStrike">
                <a:solidFill>
                  <a:schemeClr val="dk1"/>
                </a:solidFill>
                <a:latin typeface="Times New Roman"/>
                <a:ea typeface="Times New Roman"/>
                <a:cs typeface="Times New Roman"/>
                <a:sym typeface="Times New Roman"/>
              </a:rPr>
              <a:t>Certain inputs were collected from diagnostic centers. Finalized collected data was framed in excel into structured format.</a:t>
            </a:r>
            <a:endParaRPr sz="20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Calibri"/>
              <a:buNone/>
            </a:pPr>
            <a:r>
              <a:t/>
            </a:r>
            <a:endParaRPr b="1" i="0" sz="2400" u="none" cap="none" strike="noStrike">
              <a:solidFill>
                <a:srgbClr val="2F549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Calibri"/>
              <a:buNone/>
            </a:pPr>
            <a:r>
              <a:rPr b="1" i="0" lang="en-US" sz="2400" u="none" cap="none" strike="noStrike">
                <a:solidFill>
                  <a:srgbClr val="2F5496"/>
                </a:solidFill>
                <a:latin typeface="Times New Roman"/>
                <a:ea typeface="Times New Roman"/>
                <a:cs typeface="Times New Roman"/>
                <a:sym typeface="Times New Roman"/>
              </a:rPr>
              <a:t>Dataset has following features</a:t>
            </a:r>
            <a:r>
              <a:rPr i="0" lang="en-US" sz="2400" u="none" cap="none" strike="noStrike">
                <a:solidFill>
                  <a:srgbClr val="2F5496"/>
                </a:solidFill>
                <a:latin typeface="Times New Roman"/>
                <a:ea typeface="Times New Roman"/>
                <a:cs typeface="Times New Roman"/>
                <a:sym typeface="Times New Roman"/>
              </a:rPr>
              <a:t>:- </a:t>
            </a:r>
            <a:endParaRPr i="0" sz="2400" u="none" cap="none" strike="noStrike">
              <a:solidFill>
                <a:srgbClr val="2F5496"/>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1800"/>
              <a:buFont typeface="Arial"/>
              <a:buChar char="•"/>
            </a:pPr>
            <a:r>
              <a:rPr b="1" lang="en-US" sz="2000">
                <a:solidFill>
                  <a:srgbClr val="000000"/>
                </a:solidFill>
                <a:latin typeface="Calibri"/>
                <a:ea typeface="Calibri"/>
                <a:cs typeface="Calibri"/>
                <a:sym typeface="Calibri"/>
              </a:rPr>
              <a:t>Patient ID </a:t>
            </a:r>
            <a:r>
              <a:rPr lang="en-US" sz="1800">
                <a:solidFill>
                  <a:srgbClr val="000000"/>
                </a:solidFill>
                <a:latin typeface="Calibri"/>
                <a:ea typeface="Calibri"/>
                <a:cs typeface="Calibri"/>
                <a:sym typeface="Calibri"/>
              </a:rPr>
              <a:t>:  ID Given to the patient on booking the first test.</a:t>
            </a:r>
            <a:endParaRPr sz="1800">
              <a:solidFill>
                <a:srgbClr val="000000"/>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Arial"/>
              <a:buChar char="•"/>
            </a:pPr>
            <a:r>
              <a:rPr b="1" lang="en-US" sz="2000">
                <a:solidFill>
                  <a:srgbClr val="000000"/>
                </a:solidFill>
                <a:latin typeface="Calibri"/>
                <a:ea typeface="Calibri"/>
                <a:cs typeface="Calibri"/>
                <a:sym typeface="Calibri"/>
              </a:rPr>
              <a:t>Agent ID </a:t>
            </a:r>
            <a:r>
              <a:rPr lang="en-US" sz="1800">
                <a:solidFill>
                  <a:srgbClr val="000000"/>
                </a:solidFill>
                <a:latin typeface="Calibri"/>
                <a:ea typeface="Calibri"/>
                <a:cs typeface="Calibri"/>
                <a:sym typeface="Calibri"/>
              </a:rPr>
              <a:t>:  ID of the agent who is going to pick and deliver the sample to the lab (Limited to 1 to 50)</a:t>
            </a:r>
            <a:endParaRPr sz="1800">
              <a:solidFill>
                <a:srgbClr val="000000"/>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Arial"/>
              <a:buChar char="•"/>
            </a:pPr>
            <a:r>
              <a:rPr b="1" lang="en-US" sz="2000">
                <a:solidFill>
                  <a:srgbClr val="000000"/>
                </a:solidFill>
                <a:latin typeface="Calibri"/>
                <a:ea typeface="Calibri"/>
                <a:cs typeface="Calibri"/>
                <a:sym typeface="Calibri"/>
              </a:rPr>
              <a:t>Pincode</a:t>
            </a:r>
            <a:r>
              <a:rPr b="1" lang="en-US" sz="1800">
                <a:solidFill>
                  <a:srgbClr val="000000"/>
                </a:solidFill>
                <a:latin typeface="Calibri"/>
                <a:ea typeface="Calibri"/>
                <a:cs typeface="Calibri"/>
                <a:sym typeface="Calibri"/>
              </a:rPr>
              <a:t> </a:t>
            </a:r>
            <a:r>
              <a:rPr lang="en-US" sz="1800">
                <a:solidFill>
                  <a:srgbClr val="000000"/>
                </a:solidFill>
                <a:latin typeface="Calibri"/>
                <a:ea typeface="Calibri"/>
                <a:cs typeface="Calibri"/>
                <a:sym typeface="Calibri"/>
              </a:rPr>
              <a:t>:  Pincode of patient location</a:t>
            </a:r>
            <a:endParaRPr sz="1800">
              <a:solidFill>
                <a:srgbClr val="000000"/>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Arial"/>
              <a:buChar char="•"/>
            </a:pPr>
            <a:r>
              <a:rPr b="1" lang="en-US" sz="2000">
                <a:solidFill>
                  <a:srgbClr val="000000"/>
                </a:solidFill>
                <a:latin typeface="Calibri"/>
                <a:ea typeface="Calibri"/>
                <a:cs typeface="Calibri"/>
                <a:sym typeface="Calibri"/>
              </a:rPr>
              <a:t>Patient Location </a:t>
            </a:r>
            <a:r>
              <a:rPr lang="en-US" sz="1800">
                <a:solidFill>
                  <a:srgbClr val="000000"/>
                </a:solidFill>
                <a:latin typeface="Calibri"/>
                <a:ea typeface="Calibri"/>
                <a:cs typeface="Calibri"/>
                <a:sym typeface="Calibri"/>
              </a:rPr>
              <a:t>: Location of Patient</a:t>
            </a:r>
            <a:endParaRPr sz="1800">
              <a:solidFill>
                <a:srgbClr val="000000"/>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Arial"/>
              <a:buChar char="•"/>
            </a:pPr>
            <a:r>
              <a:rPr b="1" lang="en-US" sz="2000">
                <a:solidFill>
                  <a:srgbClr val="000000"/>
                </a:solidFill>
                <a:latin typeface="Calibri"/>
                <a:ea typeface="Calibri"/>
                <a:cs typeface="Calibri"/>
                <a:sym typeface="Calibri"/>
              </a:rPr>
              <a:t>Latitudes and Longitudes (Patient) </a:t>
            </a:r>
            <a:r>
              <a:rPr lang="en-US" sz="1800">
                <a:solidFill>
                  <a:srgbClr val="000000"/>
                </a:solidFill>
                <a:latin typeface="Calibri"/>
                <a:ea typeface="Calibri"/>
                <a:cs typeface="Calibri"/>
                <a:sym typeface="Calibri"/>
              </a:rPr>
              <a:t>: Latitudes and Longitudes of Patient Location</a:t>
            </a:r>
            <a:endParaRPr sz="1800">
              <a:solidFill>
                <a:srgbClr val="000000"/>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Arial"/>
              <a:buChar char="•"/>
            </a:pPr>
            <a:r>
              <a:rPr b="1" lang="en-US" sz="2000">
                <a:solidFill>
                  <a:srgbClr val="000000"/>
                </a:solidFill>
                <a:latin typeface="Calibri"/>
                <a:ea typeface="Calibri"/>
                <a:cs typeface="Calibri"/>
                <a:sym typeface="Calibri"/>
              </a:rPr>
              <a:t>Latitudes and Longitudes (Agent)  </a:t>
            </a:r>
            <a:r>
              <a:rPr lang="en-US" sz="1800">
                <a:solidFill>
                  <a:srgbClr val="000000"/>
                </a:solidFill>
                <a:latin typeface="Calibri"/>
                <a:ea typeface="Calibri"/>
                <a:cs typeface="Calibri"/>
                <a:sym typeface="Calibri"/>
              </a:rPr>
              <a:t>: Latitudes and Longitudes of Agent Location</a:t>
            </a:r>
            <a:endParaRPr sz="1800">
              <a:solidFill>
                <a:srgbClr val="000000"/>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Arial"/>
              <a:buChar char="•"/>
            </a:pPr>
            <a:r>
              <a:rPr b="1" lang="en-US" sz="2000">
                <a:solidFill>
                  <a:srgbClr val="000000"/>
                </a:solidFill>
                <a:latin typeface="Calibri"/>
                <a:ea typeface="Calibri"/>
                <a:cs typeface="Calibri"/>
                <a:sym typeface="Calibri"/>
              </a:rPr>
              <a:t>Latitudes and Longitudes (Diagnostic Center) </a:t>
            </a:r>
            <a:r>
              <a:rPr lang="en-US" sz="1800">
                <a:solidFill>
                  <a:srgbClr val="000000"/>
                </a:solidFill>
                <a:latin typeface="Calibri"/>
                <a:ea typeface="Calibri"/>
                <a:cs typeface="Calibri"/>
                <a:sym typeface="Calibri"/>
              </a:rPr>
              <a:t>: Latitudes and Longitudes of Diagnostic center</a:t>
            </a:r>
            <a:endParaRPr sz="1800">
              <a:solidFill>
                <a:srgbClr val="000000"/>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Arial"/>
              <a:buChar char="•"/>
            </a:pPr>
            <a:r>
              <a:rPr b="1" lang="en-US" sz="2000">
                <a:solidFill>
                  <a:srgbClr val="000000"/>
                </a:solidFill>
                <a:latin typeface="Calibri"/>
                <a:ea typeface="Calibri"/>
                <a:cs typeface="Calibri"/>
                <a:sym typeface="Calibri"/>
              </a:rPr>
              <a:t>Diagnostic Centers </a:t>
            </a:r>
            <a:r>
              <a:rPr lang="en-US" sz="1800">
                <a:solidFill>
                  <a:srgbClr val="000000"/>
                </a:solidFill>
                <a:latin typeface="Calibri"/>
                <a:ea typeface="Calibri"/>
                <a:cs typeface="Calibri"/>
                <a:sym typeface="Calibri"/>
              </a:rPr>
              <a:t>: Name of Diagnostic Centers </a:t>
            </a:r>
            <a:endParaRPr sz="1800">
              <a:solidFill>
                <a:srgbClr val="000000"/>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Arial"/>
              <a:buChar char="•"/>
            </a:pPr>
            <a:r>
              <a:rPr b="1" lang="en-US" sz="2000">
                <a:solidFill>
                  <a:srgbClr val="000000"/>
                </a:solidFill>
                <a:latin typeface="Calibri"/>
                <a:ea typeface="Calibri"/>
                <a:cs typeface="Calibri"/>
                <a:sym typeface="Calibri"/>
              </a:rPr>
              <a:t>Time slot </a:t>
            </a:r>
            <a:r>
              <a:rPr lang="en-US" sz="1800">
                <a:solidFill>
                  <a:srgbClr val="000000"/>
                </a:solidFill>
                <a:latin typeface="Calibri"/>
                <a:ea typeface="Calibri"/>
                <a:cs typeface="Calibri"/>
                <a:sym typeface="Calibri"/>
              </a:rPr>
              <a:t>: 3 different time slot as per patient </a:t>
            </a:r>
            <a:endParaRPr sz="1800">
              <a:solidFill>
                <a:srgbClr val="000000"/>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Arial"/>
              <a:buChar char="•"/>
            </a:pPr>
            <a:r>
              <a:rPr b="1" lang="en-US" sz="2000">
                <a:solidFill>
                  <a:srgbClr val="000000"/>
                </a:solidFill>
                <a:latin typeface="Calibri"/>
                <a:ea typeface="Calibri"/>
                <a:cs typeface="Calibri"/>
                <a:sym typeface="Calibri"/>
              </a:rPr>
              <a:t>shortest distance Agent-Pathlab(m) </a:t>
            </a:r>
            <a:r>
              <a:rPr lang="en-US" sz="1800">
                <a:solidFill>
                  <a:srgbClr val="000000"/>
                </a:solidFill>
                <a:latin typeface="Calibri"/>
                <a:ea typeface="Calibri"/>
                <a:cs typeface="Calibri"/>
                <a:sym typeface="Calibri"/>
              </a:rPr>
              <a:t>: Shortest distance between agent and Diagnostic Center in meter</a:t>
            </a:r>
            <a:endParaRPr sz="1800">
              <a:solidFill>
                <a:srgbClr val="000000"/>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Arial"/>
              <a:buChar char="•"/>
            </a:pPr>
            <a:r>
              <a:rPr b="1" lang="en-US" sz="2000">
                <a:solidFill>
                  <a:srgbClr val="000000"/>
                </a:solidFill>
                <a:latin typeface="Calibri"/>
                <a:ea typeface="Calibri"/>
                <a:cs typeface="Calibri"/>
                <a:sym typeface="Calibri"/>
              </a:rPr>
              <a:t>shortest distance Patient-Pathlab(m) </a:t>
            </a:r>
            <a:r>
              <a:rPr lang="en-US" sz="1800">
                <a:solidFill>
                  <a:srgbClr val="000000"/>
                </a:solidFill>
                <a:latin typeface="Calibri"/>
                <a:ea typeface="Calibri"/>
                <a:cs typeface="Calibri"/>
                <a:sym typeface="Calibri"/>
              </a:rPr>
              <a:t>: Shortest distance between patient and Diagnostic Center in meter</a:t>
            </a:r>
            <a:endParaRPr sz="1800">
              <a:solidFill>
                <a:srgbClr val="000000"/>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Arial"/>
              <a:buChar char="•"/>
            </a:pPr>
            <a:r>
              <a:rPr b="1" lang="en-US" sz="2000">
                <a:solidFill>
                  <a:srgbClr val="000000"/>
                </a:solidFill>
                <a:latin typeface="Calibri"/>
                <a:ea typeface="Calibri"/>
                <a:cs typeface="Calibri"/>
                <a:sym typeface="Calibri"/>
              </a:rPr>
              <a:t>shortest distance Patient-Agent(m) : </a:t>
            </a:r>
            <a:r>
              <a:rPr lang="en-US" sz="1800">
                <a:solidFill>
                  <a:srgbClr val="000000"/>
                </a:solidFill>
                <a:latin typeface="Calibri"/>
                <a:ea typeface="Calibri"/>
                <a:cs typeface="Calibri"/>
                <a:sym typeface="Calibri"/>
              </a:rPr>
              <a:t>Shortest distance between patient and agent in meter</a:t>
            </a:r>
            <a:endParaRPr sz="1800">
              <a:solidFill>
                <a:srgbClr val="000000"/>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Arial"/>
              <a:buChar char="•"/>
            </a:pPr>
            <a:r>
              <a:rPr b="1" lang="en-US" sz="2000">
                <a:solidFill>
                  <a:srgbClr val="000000"/>
                </a:solidFill>
                <a:latin typeface="Calibri"/>
                <a:ea typeface="Calibri"/>
                <a:cs typeface="Calibri"/>
                <a:sym typeface="Calibri"/>
              </a:rPr>
              <a:t>Availability time (Patient) : </a:t>
            </a:r>
            <a:r>
              <a:rPr lang="en-US" sz="1800">
                <a:solidFill>
                  <a:srgbClr val="000000"/>
                </a:solidFill>
                <a:latin typeface="Calibri"/>
                <a:ea typeface="Calibri"/>
                <a:cs typeface="Calibri"/>
                <a:sym typeface="Calibri"/>
              </a:rPr>
              <a:t>Availability time of patient</a:t>
            </a:r>
            <a:br>
              <a:rPr i="0" lang="en-US" sz="2000" u="none" cap="none" strike="noStrike">
                <a:solidFill>
                  <a:srgbClr val="000000"/>
                </a:solidFill>
                <a:latin typeface="Times New Roman"/>
                <a:ea typeface="Times New Roman"/>
                <a:cs typeface="Times New Roman"/>
                <a:sym typeface="Times New Roman"/>
              </a:rPr>
            </a:br>
            <a:endParaRPr i="0" sz="2000" u="none" cap="none" strike="noStrike">
              <a:solidFill>
                <a:srgbClr val="000000"/>
              </a:solidFill>
              <a:latin typeface="Times New Roman"/>
              <a:ea typeface="Times New Roman"/>
              <a:cs typeface="Times New Roman"/>
              <a:sym typeface="Times New Roman"/>
            </a:endParaRPr>
          </a:p>
        </p:txBody>
      </p:sp>
      <p:pic>
        <p:nvPicPr>
          <p:cNvPr id="340" name="Google Shape;340;p13"/>
          <p:cNvPicPr preferRelativeResize="0"/>
          <p:nvPr/>
        </p:nvPicPr>
        <p:blipFill rotWithShape="1">
          <a:blip r:embed="rId3">
            <a:alphaModFix/>
          </a:blip>
          <a:srcRect b="37109" l="17902" r="20124" t="31952"/>
          <a:stretch/>
        </p:blipFill>
        <p:spPr>
          <a:xfrm>
            <a:off x="10510577" y="6367068"/>
            <a:ext cx="1478543" cy="503852"/>
          </a:xfrm>
          <a:prstGeom prst="rect">
            <a:avLst/>
          </a:prstGeom>
          <a:noFill/>
          <a:ln>
            <a:noFill/>
          </a:ln>
        </p:spPr>
      </p:pic>
      <p:cxnSp>
        <p:nvCxnSpPr>
          <p:cNvPr id="341" name="Google Shape;341;p13"/>
          <p:cNvCxnSpPr/>
          <p:nvPr/>
        </p:nvCxnSpPr>
        <p:spPr>
          <a:xfrm flipH="1" rot="10800000">
            <a:off x="9213" y="6365603"/>
            <a:ext cx="10524812" cy="2923"/>
          </a:xfrm>
          <a:prstGeom prst="straightConnector1">
            <a:avLst/>
          </a:prstGeom>
          <a:noFill/>
          <a:ln cap="flat" cmpd="sng" w="9525">
            <a:solidFill>
              <a:srgbClr val="4A7DBA"/>
            </a:solidFill>
            <a:prstDash val="solid"/>
            <a:round/>
            <a:headEnd len="sm" w="sm" type="none"/>
            <a:tailEnd len="sm" w="sm" type="none"/>
          </a:ln>
        </p:spPr>
      </p:cxnSp>
      <p:pic>
        <p:nvPicPr>
          <p:cNvPr id="342" name="Google Shape;342;p13"/>
          <p:cNvPicPr preferRelativeResize="0"/>
          <p:nvPr/>
        </p:nvPicPr>
        <p:blipFill rotWithShape="1">
          <a:blip r:embed="rId4">
            <a:alphaModFix/>
          </a:blip>
          <a:srcRect b="0" l="0" r="0" t="0"/>
          <a:stretch/>
        </p:blipFill>
        <p:spPr>
          <a:xfrm>
            <a:off x="10668000" y="0"/>
            <a:ext cx="1524000" cy="560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4"/>
          <p:cNvSpPr txBox="1"/>
          <p:nvPr/>
        </p:nvSpPr>
        <p:spPr>
          <a:xfrm>
            <a:off x="9213" y="2"/>
            <a:ext cx="12182788" cy="535491"/>
          </a:xfrm>
          <a:prstGeom prst="rect">
            <a:avLst/>
          </a:prstGeom>
          <a:solidFill>
            <a:srgbClr val="A5A5A5"/>
          </a:solid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chemeClr val="dk1"/>
              </a:buClr>
              <a:buSzPts val="3000"/>
              <a:buFont typeface="Georgia"/>
              <a:buNone/>
            </a:pPr>
            <a:r>
              <a:rPr b="1" i="0" lang="en-US" sz="3200" u="none" cap="none" strike="noStrike">
                <a:solidFill>
                  <a:schemeClr val="dk1"/>
                </a:solidFill>
                <a:latin typeface="Times New Roman"/>
                <a:ea typeface="Times New Roman"/>
                <a:cs typeface="Times New Roman"/>
                <a:sym typeface="Times New Roman"/>
              </a:rPr>
              <a:t>DATA COLLECTION</a:t>
            </a:r>
            <a:endParaRPr b="1" i="0" sz="3200" u="none" cap="none" strike="noStrike">
              <a:solidFill>
                <a:schemeClr val="dk1"/>
              </a:solidFill>
              <a:latin typeface="Times New Roman"/>
              <a:ea typeface="Times New Roman"/>
              <a:cs typeface="Times New Roman"/>
              <a:sym typeface="Times New Roman"/>
            </a:endParaRPr>
          </a:p>
        </p:txBody>
      </p:sp>
      <p:pic>
        <p:nvPicPr>
          <p:cNvPr id="348" name="Google Shape;348;p14"/>
          <p:cNvPicPr preferRelativeResize="0"/>
          <p:nvPr/>
        </p:nvPicPr>
        <p:blipFill rotWithShape="1">
          <a:blip r:embed="rId3">
            <a:alphaModFix/>
          </a:blip>
          <a:srcRect b="0" l="0" r="0" t="0"/>
          <a:stretch/>
        </p:blipFill>
        <p:spPr>
          <a:xfrm>
            <a:off x="10668000" y="0"/>
            <a:ext cx="1524000" cy="535491"/>
          </a:xfrm>
          <a:prstGeom prst="rect">
            <a:avLst/>
          </a:prstGeom>
          <a:noFill/>
          <a:ln>
            <a:noFill/>
          </a:ln>
        </p:spPr>
      </p:pic>
      <p:cxnSp>
        <p:nvCxnSpPr>
          <p:cNvPr id="349" name="Google Shape;349;p14"/>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pic>
        <p:nvPicPr>
          <p:cNvPr id="350" name="Google Shape;350;p14"/>
          <p:cNvPicPr preferRelativeResize="0"/>
          <p:nvPr/>
        </p:nvPicPr>
        <p:blipFill rotWithShape="1">
          <a:blip r:embed="rId4">
            <a:alphaModFix/>
          </a:blip>
          <a:srcRect b="37109" l="17902" r="20124" t="31952"/>
          <a:stretch/>
        </p:blipFill>
        <p:spPr>
          <a:xfrm>
            <a:off x="10510577" y="6367068"/>
            <a:ext cx="1478543" cy="503852"/>
          </a:xfrm>
          <a:prstGeom prst="rect">
            <a:avLst/>
          </a:prstGeom>
          <a:noFill/>
          <a:ln>
            <a:noFill/>
          </a:ln>
        </p:spPr>
      </p:pic>
      <p:sp>
        <p:nvSpPr>
          <p:cNvPr id="351" name="Google Shape;351;p14"/>
          <p:cNvSpPr txBox="1"/>
          <p:nvPr/>
        </p:nvSpPr>
        <p:spPr>
          <a:xfrm>
            <a:off x="312776" y="1050522"/>
            <a:ext cx="10937072" cy="461664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b="1" lang="en-US" sz="2000">
                <a:solidFill>
                  <a:schemeClr val="dk1"/>
                </a:solidFill>
                <a:latin typeface="Calibri"/>
                <a:ea typeface="Calibri"/>
                <a:cs typeface="Calibri"/>
                <a:sym typeface="Calibri"/>
              </a:rPr>
              <a:t>Age : </a:t>
            </a:r>
            <a:r>
              <a:rPr lang="en-US" sz="1800">
                <a:solidFill>
                  <a:schemeClr val="dk1"/>
                </a:solidFill>
                <a:latin typeface="Calibri"/>
                <a:ea typeface="Calibri"/>
                <a:cs typeface="Calibri"/>
                <a:sym typeface="Calibri"/>
              </a:rPr>
              <a:t>Age of the patient</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Arial"/>
              <a:buChar char="•"/>
            </a:pPr>
            <a:r>
              <a:rPr b="1" lang="en-US" sz="2000">
                <a:solidFill>
                  <a:schemeClr val="dk1"/>
                </a:solidFill>
                <a:latin typeface="Calibri"/>
                <a:ea typeface="Calibri"/>
                <a:cs typeface="Calibri"/>
                <a:sym typeface="Calibri"/>
              </a:rPr>
              <a:t>Gender : </a:t>
            </a:r>
            <a:r>
              <a:rPr lang="en-US" sz="1800">
                <a:solidFill>
                  <a:schemeClr val="dk1"/>
                </a:solidFill>
                <a:latin typeface="Calibri"/>
                <a:ea typeface="Calibri"/>
                <a:cs typeface="Calibri"/>
                <a:sym typeface="Calibri"/>
              </a:rPr>
              <a:t>Gender of the patient</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rgbClr val="000000"/>
              </a:buClr>
              <a:buSzPts val="1800"/>
              <a:buFont typeface="Arial"/>
              <a:buChar char="•"/>
            </a:pPr>
            <a:r>
              <a:rPr b="1" i="0" lang="en-US" sz="1800" u="none" strike="noStrike">
                <a:solidFill>
                  <a:srgbClr val="000000"/>
                </a:solidFill>
                <a:latin typeface="Calibri"/>
                <a:ea typeface="Calibri"/>
                <a:cs typeface="Calibri"/>
                <a:sym typeface="Calibri"/>
              </a:rPr>
              <a:t>Test Booking Date</a:t>
            </a:r>
            <a:r>
              <a:rPr lang="en-US" sz="2000">
                <a:solidFill>
                  <a:schemeClr val="dk1"/>
                </a:solidFill>
                <a:latin typeface="Calibri"/>
                <a:ea typeface="Calibri"/>
                <a:cs typeface="Calibri"/>
                <a:sym typeface="Calibri"/>
              </a:rPr>
              <a:t> </a:t>
            </a:r>
            <a:r>
              <a:rPr b="1" lang="en-US" sz="20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The date on which the test was booked</a:t>
            </a:r>
            <a:endParaRPr b="1" sz="2000">
              <a:solidFill>
                <a:schemeClr val="dk1"/>
              </a:solidFill>
              <a:latin typeface="Calibri"/>
              <a:ea typeface="Calibri"/>
              <a:cs typeface="Calibri"/>
              <a:sym typeface="Calibri"/>
            </a:endParaRPr>
          </a:p>
          <a:p>
            <a:pPr indent="-342900" lvl="0" marL="342900" marR="0" rtl="0" algn="l">
              <a:spcBef>
                <a:spcPts val="0"/>
              </a:spcBef>
              <a:spcAft>
                <a:spcPts val="0"/>
              </a:spcAft>
              <a:buClr>
                <a:srgbClr val="000000"/>
              </a:buClr>
              <a:buSzPts val="1800"/>
              <a:buFont typeface="Arial"/>
              <a:buChar char="•"/>
            </a:pPr>
            <a:r>
              <a:rPr b="1" i="0" lang="en-US" sz="1800" u="none" strike="noStrike">
                <a:solidFill>
                  <a:srgbClr val="000000"/>
                </a:solidFill>
                <a:latin typeface="Calibri"/>
                <a:ea typeface="Calibri"/>
                <a:cs typeface="Calibri"/>
                <a:sym typeface="Calibri"/>
              </a:rPr>
              <a:t>Test Booking Time HH:MM</a:t>
            </a:r>
            <a:r>
              <a:rPr lang="en-US" sz="2000">
                <a:solidFill>
                  <a:schemeClr val="dk1"/>
                </a:solidFill>
                <a:latin typeface="Calibri"/>
                <a:ea typeface="Calibri"/>
                <a:cs typeface="Calibri"/>
                <a:sym typeface="Calibri"/>
              </a:rPr>
              <a:t> </a:t>
            </a:r>
            <a:r>
              <a:rPr b="1" lang="en-US" sz="20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Time of the day when the test was booked (24 hours) (ex. 19:50 means 7 hour 50 minutes)</a:t>
            </a:r>
            <a:endParaRPr b="1" sz="2000">
              <a:solidFill>
                <a:schemeClr val="dk1"/>
              </a:solidFill>
              <a:latin typeface="Calibri"/>
              <a:ea typeface="Calibri"/>
              <a:cs typeface="Calibri"/>
              <a:sym typeface="Calibri"/>
            </a:endParaRPr>
          </a:p>
          <a:p>
            <a:pPr indent="-342900" lvl="0" marL="342900" marR="0" rtl="0" algn="l">
              <a:spcBef>
                <a:spcPts val="0"/>
              </a:spcBef>
              <a:spcAft>
                <a:spcPts val="0"/>
              </a:spcAft>
              <a:buClr>
                <a:srgbClr val="000000"/>
              </a:buClr>
              <a:buSzPts val="1800"/>
              <a:buFont typeface="Arial"/>
              <a:buChar char="•"/>
            </a:pPr>
            <a:r>
              <a:rPr b="1" i="0" lang="en-US" sz="1800" u="none" strike="noStrike">
                <a:solidFill>
                  <a:srgbClr val="000000"/>
                </a:solidFill>
                <a:latin typeface="Calibri"/>
                <a:ea typeface="Calibri"/>
                <a:cs typeface="Calibri"/>
                <a:sym typeface="Calibri"/>
              </a:rPr>
              <a:t>Test name</a:t>
            </a:r>
            <a:r>
              <a:rPr lang="en-US" sz="2000">
                <a:solidFill>
                  <a:schemeClr val="dk1"/>
                </a:solidFill>
                <a:latin typeface="Calibri"/>
                <a:ea typeface="Calibri"/>
                <a:cs typeface="Calibri"/>
                <a:sym typeface="Calibri"/>
              </a:rPr>
              <a:t> </a:t>
            </a:r>
            <a:r>
              <a:rPr b="1" lang="en-US" sz="20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Name of Test to be performed after sample collection</a:t>
            </a:r>
            <a:endParaRPr b="1" sz="2000">
              <a:solidFill>
                <a:schemeClr val="dk1"/>
              </a:solidFill>
              <a:latin typeface="Calibri"/>
              <a:ea typeface="Calibri"/>
              <a:cs typeface="Calibri"/>
              <a:sym typeface="Calibri"/>
            </a:endParaRPr>
          </a:p>
          <a:p>
            <a:pPr indent="-342900" lvl="0" marL="342900" marR="0" rtl="0" algn="l">
              <a:spcBef>
                <a:spcPts val="0"/>
              </a:spcBef>
              <a:spcAft>
                <a:spcPts val="0"/>
              </a:spcAft>
              <a:buClr>
                <a:srgbClr val="000000"/>
              </a:buClr>
              <a:buSzPts val="1800"/>
              <a:buFont typeface="Arial"/>
              <a:buChar char="•"/>
            </a:pPr>
            <a:r>
              <a:rPr b="1" i="0" lang="en-US" sz="1800" u="none" strike="noStrike">
                <a:solidFill>
                  <a:srgbClr val="000000"/>
                </a:solidFill>
                <a:latin typeface="Calibri"/>
                <a:ea typeface="Calibri"/>
                <a:cs typeface="Calibri"/>
                <a:sym typeface="Calibri"/>
              </a:rPr>
              <a:t>Sample</a:t>
            </a:r>
            <a:r>
              <a:rPr lang="en-US" sz="2000">
                <a:solidFill>
                  <a:schemeClr val="dk1"/>
                </a:solidFill>
                <a:latin typeface="Calibri"/>
                <a:ea typeface="Calibri"/>
                <a:cs typeface="Calibri"/>
                <a:sym typeface="Calibri"/>
              </a:rPr>
              <a:t> </a:t>
            </a:r>
            <a:r>
              <a:rPr b="1" lang="en-US" sz="20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Type of sample collected (Urine, Blood, Swab)</a:t>
            </a:r>
            <a:endParaRPr b="1" sz="2000">
              <a:solidFill>
                <a:schemeClr val="dk1"/>
              </a:solidFill>
              <a:latin typeface="Calibri"/>
              <a:ea typeface="Calibri"/>
              <a:cs typeface="Calibri"/>
              <a:sym typeface="Calibri"/>
            </a:endParaRPr>
          </a:p>
          <a:p>
            <a:pPr indent="-342900" lvl="0" marL="342900" marR="0" rtl="0" algn="l">
              <a:spcBef>
                <a:spcPts val="0"/>
              </a:spcBef>
              <a:spcAft>
                <a:spcPts val="0"/>
              </a:spcAft>
              <a:buClr>
                <a:srgbClr val="000000"/>
              </a:buClr>
              <a:buSzPts val="1800"/>
              <a:buFont typeface="Arial"/>
              <a:buChar char="•"/>
            </a:pPr>
            <a:r>
              <a:rPr b="1" i="0" lang="en-US" sz="1800" u="none" strike="noStrike">
                <a:solidFill>
                  <a:srgbClr val="000000"/>
                </a:solidFill>
                <a:latin typeface="Calibri"/>
                <a:ea typeface="Calibri"/>
                <a:cs typeface="Calibri"/>
                <a:sym typeface="Calibri"/>
              </a:rPr>
              <a:t>Way Of Storage Of Sample</a:t>
            </a:r>
            <a:r>
              <a:rPr lang="en-US" sz="2000">
                <a:solidFill>
                  <a:schemeClr val="dk1"/>
                </a:solidFill>
                <a:latin typeface="Calibri"/>
                <a:ea typeface="Calibri"/>
                <a:cs typeface="Calibri"/>
                <a:sym typeface="Calibri"/>
              </a:rPr>
              <a:t> </a:t>
            </a:r>
            <a:r>
              <a:rPr b="1" lang="en-US" sz="20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How the sample is stored while transporting. (</a:t>
            </a:r>
            <a:r>
              <a:rPr b="0" i="0" lang="en-US" sz="1800" u="none" strike="noStrike">
                <a:solidFill>
                  <a:srgbClr val="000000"/>
                </a:solidFill>
                <a:latin typeface="Calibri"/>
                <a:ea typeface="Calibri"/>
                <a:cs typeface="Calibri"/>
                <a:sym typeface="Calibri"/>
              </a:rPr>
              <a:t>Disposable plastic container</a:t>
            </a:r>
            <a:r>
              <a:rPr lang="en-US" sz="1800">
                <a:solidFill>
                  <a:schemeClr val="dk1"/>
                </a:solidFill>
                <a:latin typeface="Calibri"/>
                <a:ea typeface="Calibri"/>
                <a:cs typeface="Calibri"/>
                <a:sym typeface="Calibri"/>
              </a:rPr>
              <a:t>, </a:t>
            </a:r>
            <a:r>
              <a:rPr b="0" i="0" lang="en-US" sz="1800" u="none" strike="noStrike">
                <a:solidFill>
                  <a:srgbClr val="000000"/>
                </a:solidFill>
                <a:latin typeface="Calibri"/>
                <a:ea typeface="Calibri"/>
                <a:cs typeface="Calibri"/>
                <a:sym typeface="Calibri"/>
              </a:rPr>
              <a:t>Vaccum blood collection tube</a:t>
            </a:r>
            <a:r>
              <a:rPr lang="en-US" sz="1800">
                <a:solidFill>
                  <a:schemeClr val="dk1"/>
                </a:solidFill>
                <a:latin typeface="Calibri"/>
                <a:ea typeface="Calibri"/>
                <a:cs typeface="Calibri"/>
                <a:sym typeface="Calibri"/>
              </a:rPr>
              <a:t>, </a:t>
            </a:r>
            <a:r>
              <a:rPr b="0" i="0" lang="en-US" sz="1800" u="none" strike="noStrike">
                <a:solidFill>
                  <a:srgbClr val="000000"/>
                </a:solidFill>
                <a:latin typeface="Calibri"/>
                <a:ea typeface="Calibri"/>
                <a:cs typeface="Calibri"/>
                <a:sym typeface="Calibri"/>
              </a:rPr>
              <a:t>Urine culture transport tube</a:t>
            </a:r>
            <a:r>
              <a:rPr lang="en-US" sz="1800">
                <a:solidFill>
                  <a:schemeClr val="dk1"/>
                </a:solidFill>
                <a:latin typeface="Calibri"/>
                <a:ea typeface="Calibri"/>
                <a:cs typeface="Calibri"/>
                <a:sym typeface="Calibri"/>
              </a:rPr>
              <a:t> )</a:t>
            </a:r>
            <a:endParaRPr b="1" sz="2000">
              <a:solidFill>
                <a:schemeClr val="dk1"/>
              </a:solidFill>
              <a:latin typeface="Calibri"/>
              <a:ea typeface="Calibri"/>
              <a:cs typeface="Calibri"/>
              <a:sym typeface="Calibri"/>
            </a:endParaRPr>
          </a:p>
          <a:p>
            <a:pPr indent="-342900" lvl="0" marL="342900" marR="0" rtl="0" algn="l">
              <a:spcBef>
                <a:spcPts val="0"/>
              </a:spcBef>
              <a:spcAft>
                <a:spcPts val="0"/>
              </a:spcAft>
              <a:buClr>
                <a:srgbClr val="000000"/>
              </a:buClr>
              <a:buSzPts val="1800"/>
              <a:buFont typeface="Arial"/>
              <a:buChar char="•"/>
            </a:pPr>
            <a:r>
              <a:rPr b="1" i="0" lang="en-US" sz="1800" u="none" strike="noStrike">
                <a:solidFill>
                  <a:srgbClr val="000000"/>
                </a:solidFill>
                <a:latin typeface="Calibri"/>
                <a:ea typeface="Calibri"/>
                <a:cs typeface="Calibri"/>
                <a:sym typeface="Calibri"/>
              </a:rPr>
              <a:t>Sample Collection Date</a:t>
            </a:r>
            <a:r>
              <a:rPr lang="en-US" sz="2000">
                <a:solidFill>
                  <a:schemeClr val="dk1"/>
                </a:solidFill>
                <a:latin typeface="Calibri"/>
                <a:ea typeface="Calibri"/>
                <a:cs typeface="Calibri"/>
                <a:sym typeface="Calibri"/>
              </a:rPr>
              <a:t> </a:t>
            </a:r>
            <a:r>
              <a:rPr b="1" lang="en-US" sz="20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The date on which the sample should be collected.</a:t>
            </a:r>
            <a:endParaRPr b="1" sz="20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Arial"/>
              <a:buChar char="•"/>
            </a:pPr>
            <a:r>
              <a:rPr b="1" lang="en-US" sz="2000">
                <a:solidFill>
                  <a:schemeClr val="dk1"/>
                </a:solidFill>
                <a:latin typeface="Calibri"/>
                <a:ea typeface="Calibri"/>
                <a:cs typeface="Calibri"/>
                <a:sym typeface="Calibri"/>
              </a:rPr>
              <a:t>Time taken for sample collection :</a:t>
            </a:r>
            <a:r>
              <a:rPr lang="en-US" sz="2000">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Time taken by the agent to collect the sample from the patient (in minutes)</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rgbClr val="000000"/>
              </a:buClr>
              <a:buSzPts val="1800"/>
              <a:buFont typeface="Arial"/>
              <a:buChar char="•"/>
            </a:pPr>
            <a:r>
              <a:rPr b="1" i="0" lang="en-US" sz="1800" u="none" strike="noStrike">
                <a:solidFill>
                  <a:srgbClr val="000000"/>
                </a:solidFill>
                <a:latin typeface="Calibri"/>
                <a:ea typeface="Calibri"/>
                <a:cs typeface="Calibri"/>
                <a:sym typeface="Calibri"/>
              </a:rPr>
              <a:t>Time Agent-Pathlab sec</a:t>
            </a:r>
            <a:r>
              <a:rPr lang="en-US" sz="2000">
                <a:solidFill>
                  <a:schemeClr val="dk1"/>
                </a:solidFill>
                <a:latin typeface="Calibri"/>
                <a:ea typeface="Calibri"/>
                <a:cs typeface="Calibri"/>
                <a:sym typeface="Calibri"/>
              </a:rPr>
              <a:t> : Time taken by Agent to reach Diagnostic Center in Seconds.</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rgbClr val="000000"/>
              </a:buClr>
              <a:buSzPts val="1800"/>
              <a:buFont typeface="Arial"/>
              <a:buChar char="•"/>
            </a:pPr>
            <a:r>
              <a:rPr b="1" i="0" lang="en-US" sz="1800" u="none" strike="noStrike">
                <a:solidFill>
                  <a:srgbClr val="000000"/>
                </a:solidFill>
                <a:latin typeface="Calibri"/>
                <a:ea typeface="Calibri"/>
                <a:cs typeface="Calibri"/>
                <a:sym typeface="Calibri"/>
              </a:rPr>
              <a:t>Agent Arrival Time (range) HH:MM</a:t>
            </a:r>
            <a:r>
              <a:rPr lang="en-US" sz="2000">
                <a:solidFill>
                  <a:schemeClr val="dk1"/>
                </a:solidFill>
                <a:latin typeface="Calibri"/>
                <a:ea typeface="Calibri"/>
                <a:cs typeface="Calibri"/>
                <a:sym typeface="Calibri"/>
              </a:rPr>
              <a:t> : Range of Agent Arrival Time.</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rgbClr val="000000"/>
              </a:buClr>
              <a:buSzPts val="1800"/>
              <a:buFont typeface="Arial"/>
              <a:buChar char="•"/>
            </a:pPr>
            <a:r>
              <a:rPr b="1" i="0" lang="en-US" sz="1800" u="none" strike="noStrike">
                <a:solidFill>
                  <a:srgbClr val="000000"/>
                </a:solidFill>
                <a:latin typeface="Calibri"/>
                <a:ea typeface="Calibri"/>
                <a:cs typeface="Calibri"/>
                <a:sym typeface="Calibri"/>
              </a:rPr>
              <a:t>Exact Arrival Time MM</a:t>
            </a:r>
            <a:r>
              <a:rPr lang="en-US" sz="2000">
                <a:solidFill>
                  <a:schemeClr val="dk1"/>
                </a:solidFill>
                <a:latin typeface="Calibri"/>
                <a:ea typeface="Calibri"/>
                <a:cs typeface="Calibri"/>
                <a:sym typeface="Calibri"/>
              </a:rPr>
              <a:t>  : Time at which agent arrived at Patient location in minutes.</a:t>
            </a:r>
            <a:endParaRPr sz="20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7" name="Google Shape;357;p15"/>
          <p:cNvSpPr/>
          <p:nvPr/>
        </p:nvSpPr>
        <p:spPr>
          <a:xfrm>
            <a:off x="1114426" y="0"/>
            <a:ext cx="9963151"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cap="flat" cmpd="sng" w="9525">
            <a:solidFill>
              <a:srgbClr val="EFEFEF"/>
            </a:solidFill>
            <a:prstDash val="solid"/>
            <a:miter lim="800000"/>
            <a:headEnd len="sm" w="sm" type="none"/>
            <a:tailEnd len="sm" w="sm" type="none"/>
          </a:ln>
          <a:effectLst>
            <a:outerShdw blurRad="139700" sx="102000" rotWithShape="0" algn="ctr" sy="102000">
              <a:srgbClr val="D8D8D8">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58" name="Google Shape;358;p15"/>
          <p:cNvSpPr/>
          <p:nvPr/>
        </p:nvSpPr>
        <p:spPr>
          <a:xfrm>
            <a:off x="1121664" y="0"/>
            <a:ext cx="9938243"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59" name="Google Shape;359;p15"/>
          <p:cNvSpPr/>
          <p:nvPr/>
        </p:nvSpPr>
        <p:spPr>
          <a:xfrm>
            <a:off x="1580275" y="548642"/>
            <a:ext cx="9144000" cy="160371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800"/>
              <a:buFont typeface="Arial"/>
              <a:buNone/>
            </a:pPr>
            <a:r>
              <a:rPr b="1" i="0" lang="en-US" sz="4800" u="none" cap="none" strike="noStrike">
                <a:solidFill>
                  <a:schemeClr val="dk1"/>
                </a:solidFill>
                <a:latin typeface="Times New Roman"/>
                <a:ea typeface="Times New Roman"/>
                <a:cs typeface="Times New Roman"/>
                <a:sym typeface="Times New Roman"/>
              </a:rPr>
              <a:t>EXPLORATORY DATA ANALYSIS(EDA)</a:t>
            </a:r>
            <a:endParaRPr b="1" i="0" sz="4800" u="none" cap="none" strike="noStrike">
              <a:solidFill>
                <a:schemeClr val="dk1"/>
              </a:solidFill>
              <a:latin typeface="Times New Roman"/>
              <a:ea typeface="Times New Roman"/>
              <a:cs typeface="Times New Roman"/>
              <a:sym typeface="Times New Roman"/>
            </a:endParaRPr>
          </a:p>
        </p:txBody>
      </p:sp>
      <p:pic>
        <p:nvPicPr>
          <p:cNvPr id="360" name="Google Shape;360;p15"/>
          <p:cNvPicPr preferRelativeResize="0"/>
          <p:nvPr/>
        </p:nvPicPr>
        <p:blipFill rotWithShape="1">
          <a:blip r:embed="rId3">
            <a:alphaModFix/>
          </a:blip>
          <a:srcRect b="0" l="0" r="0" t="0"/>
          <a:stretch/>
        </p:blipFill>
        <p:spPr>
          <a:xfrm>
            <a:off x="10714917" y="6303469"/>
            <a:ext cx="1390807" cy="557684"/>
          </a:xfrm>
          <a:prstGeom prst="rect">
            <a:avLst/>
          </a:prstGeom>
          <a:noFill/>
          <a:ln>
            <a:noFill/>
          </a:ln>
        </p:spPr>
      </p:pic>
      <p:cxnSp>
        <p:nvCxnSpPr>
          <p:cNvPr id="361" name="Google Shape;361;p15"/>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sp>
        <p:nvSpPr>
          <p:cNvPr id="362" name="Google Shape;362;p15"/>
          <p:cNvSpPr/>
          <p:nvPr/>
        </p:nvSpPr>
        <p:spPr>
          <a:xfrm>
            <a:off x="3732628" y="6073426"/>
            <a:ext cx="4755000" cy="27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363" name="Google Shape;363;p15"/>
          <p:cNvPicPr preferRelativeResize="0"/>
          <p:nvPr/>
        </p:nvPicPr>
        <p:blipFill rotWithShape="1">
          <a:blip r:embed="rId4">
            <a:alphaModFix/>
          </a:blip>
          <a:srcRect b="0" l="0" r="0" t="0"/>
          <a:stretch/>
        </p:blipFill>
        <p:spPr>
          <a:xfrm>
            <a:off x="10668003" y="0"/>
            <a:ext cx="1523996" cy="548642"/>
          </a:xfrm>
          <a:prstGeom prst="rect">
            <a:avLst/>
          </a:prstGeom>
          <a:noFill/>
          <a:ln>
            <a:noFill/>
          </a:ln>
        </p:spPr>
      </p:pic>
      <p:pic>
        <p:nvPicPr>
          <p:cNvPr descr="Exploratory data analysis in Python. | by Tanu N Prabhu | Towards Data  Science" id="364" name="Google Shape;364;p15"/>
          <p:cNvPicPr preferRelativeResize="0"/>
          <p:nvPr/>
        </p:nvPicPr>
        <p:blipFill rotWithShape="1">
          <a:blip r:embed="rId5">
            <a:alphaModFix/>
          </a:blip>
          <a:srcRect b="0" l="0" r="0" t="0"/>
          <a:stretch/>
        </p:blipFill>
        <p:spPr>
          <a:xfrm>
            <a:off x="2790510" y="2071206"/>
            <a:ext cx="6723529" cy="37294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6"/>
          <p:cNvSpPr txBox="1"/>
          <p:nvPr>
            <p:ph type="title"/>
          </p:nvPr>
        </p:nvSpPr>
        <p:spPr>
          <a:xfrm>
            <a:off x="9213" y="2"/>
            <a:ext cx="12182788" cy="535491"/>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EXPLORATORY DATA ANALYSIS (EDA)</a:t>
            </a:r>
            <a:endParaRPr b="1" sz="3200">
              <a:latin typeface="Times New Roman"/>
              <a:ea typeface="Times New Roman"/>
              <a:cs typeface="Times New Roman"/>
              <a:sym typeface="Times New Roman"/>
            </a:endParaRPr>
          </a:p>
        </p:txBody>
      </p:sp>
      <p:pic>
        <p:nvPicPr>
          <p:cNvPr id="370" name="Google Shape;370;p16"/>
          <p:cNvPicPr preferRelativeResize="0"/>
          <p:nvPr/>
        </p:nvPicPr>
        <p:blipFill rotWithShape="1">
          <a:blip r:embed="rId3">
            <a:alphaModFix/>
          </a:blip>
          <a:srcRect b="0" l="0" r="0" t="0"/>
          <a:stretch/>
        </p:blipFill>
        <p:spPr>
          <a:xfrm>
            <a:off x="10663003" y="6346588"/>
            <a:ext cx="1390807" cy="497393"/>
          </a:xfrm>
          <a:prstGeom prst="rect">
            <a:avLst/>
          </a:prstGeom>
          <a:noFill/>
          <a:ln>
            <a:noFill/>
          </a:ln>
        </p:spPr>
      </p:pic>
      <p:cxnSp>
        <p:nvCxnSpPr>
          <p:cNvPr id="371" name="Google Shape;371;p16"/>
          <p:cNvCxnSpPr/>
          <p:nvPr/>
        </p:nvCxnSpPr>
        <p:spPr>
          <a:xfrm flipH="1" rot="10800000">
            <a:off x="0" y="6595284"/>
            <a:ext cx="10524812" cy="2923"/>
          </a:xfrm>
          <a:prstGeom prst="straightConnector1">
            <a:avLst/>
          </a:prstGeom>
          <a:noFill/>
          <a:ln cap="flat" cmpd="sng" w="9525">
            <a:solidFill>
              <a:srgbClr val="4A7DBA"/>
            </a:solidFill>
            <a:prstDash val="solid"/>
            <a:round/>
            <a:headEnd len="sm" w="sm" type="none"/>
            <a:tailEnd len="sm" w="sm" type="none"/>
          </a:ln>
        </p:spPr>
      </p:cxnSp>
      <p:sp>
        <p:nvSpPr>
          <p:cNvPr id="372" name="Google Shape;372;p16"/>
          <p:cNvSpPr txBox="1"/>
          <p:nvPr/>
        </p:nvSpPr>
        <p:spPr>
          <a:xfrm>
            <a:off x="476776" y="907152"/>
            <a:ext cx="11279126" cy="48320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F5496"/>
              </a:buClr>
              <a:buSzPts val="2800"/>
              <a:buFont typeface="Arial"/>
              <a:buNone/>
            </a:pPr>
            <a:r>
              <a:rPr b="1" i="0" lang="en-US" sz="2800" u="none" cap="none" strike="noStrike">
                <a:solidFill>
                  <a:srgbClr val="2F5496"/>
                </a:solidFill>
                <a:latin typeface="Arial"/>
                <a:ea typeface="Arial"/>
                <a:cs typeface="Arial"/>
                <a:sym typeface="Arial"/>
              </a:rPr>
              <a:t>Dataset Statistics:</a:t>
            </a:r>
            <a:endParaRPr sz="2800">
              <a:solidFill>
                <a:srgbClr val="2F549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Times New Roman"/>
              <a:buNone/>
            </a:pPr>
            <a:r>
              <a:rPr i="0" lang="en-US" sz="2800" u="none" cap="none" strike="noStrike">
                <a:solidFill>
                  <a:srgbClr val="000000"/>
                </a:solidFill>
                <a:latin typeface="Times New Roman"/>
                <a:ea typeface="Times New Roman"/>
                <a:cs typeface="Times New Roman"/>
                <a:sym typeface="Times New Roman"/>
              </a:rPr>
              <a:t>Number of variables           :        26                   </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Times New Roman"/>
              <a:buNone/>
            </a:pPr>
            <a:r>
              <a:rPr i="0" lang="en-US" sz="2800" u="none" cap="none" strike="noStrike">
                <a:solidFill>
                  <a:srgbClr val="000000"/>
                </a:solidFill>
                <a:latin typeface="Times New Roman"/>
                <a:ea typeface="Times New Roman"/>
                <a:cs typeface="Times New Roman"/>
                <a:sym typeface="Times New Roman"/>
              </a:rPr>
              <a:t>Number of observations     :        1304       </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Times New Roman"/>
              <a:buNone/>
            </a:pPr>
            <a:r>
              <a:rPr i="0" lang="en-US" sz="2800" u="none" cap="none" strike="noStrike">
                <a:solidFill>
                  <a:srgbClr val="000000"/>
                </a:solidFill>
                <a:latin typeface="Times New Roman"/>
                <a:ea typeface="Times New Roman"/>
                <a:cs typeface="Times New Roman"/>
                <a:sym typeface="Times New Roman"/>
              </a:rPr>
              <a:t>Missing values found          :        0</a:t>
            </a:r>
            <a:endParaRPr i="0" sz="2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Times New Roman"/>
              <a:buNone/>
            </a:pPr>
            <a:r>
              <a:rPr i="0" lang="en-US" sz="2800" u="none" cap="none" strike="noStrike">
                <a:solidFill>
                  <a:srgbClr val="000000"/>
                </a:solidFill>
                <a:latin typeface="Times New Roman"/>
                <a:ea typeface="Times New Roman"/>
                <a:cs typeface="Times New Roman"/>
                <a:sym typeface="Times New Roman"/>
              </a:rPr>
              <a:t>Duplicate rows found         :        0</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Times New Roman"/>
              <a:buNone/>
            </a:pPr>
            <a:r>
              <a:rPr i="0" lang="en-US" sz="2800" u="none" cap="none" strike="noStrike">
                <a:solidFill>
                  <a:srgbClr val="000000"/>
                </a:solidFill>
                <a:latin typeface="Times New Roman"/>
                <a:ea typeface="Times New Roman"/>
                <a:cs typeface="Times New Roman"/>
                <a:sym typeface="Times New Roman"/>
              </a:rPr>
              <a:t>Total  size in memory         :        115 KB</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Calibri"/>
              <a:buNone/>
            </a:pPr>
            <a:r>
              <a:t/>
            </a:r>
            <a:endParaRPr b="1"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2F5496"/>
              </a:buClr>
              <a:buSzPts val="2800"/>
              <a:buFont typeface="Times New Roman"/>
              <a:buNone/>
            </a:pPr>
            <a:r>
              <a:rPr b="1" i="0" lang="en-US" sz="2800" u="none" cap="none" strike="noStrike">
                <a:solidFill>
                  <a:srgbClr val="2F5496"/>
                </a:solidFill>
                <a:latin typeface="Times New Roman"/>
                <a:ea typeface="Times New Roman"/>
                <a:cs typeface="Times New Roman"/>
                <a:sym typeface="Times New Roman"/>
              </a:rPr>
              <a:t>Variable Types:</a:t>
            </a:r>
            <a:endParaRPr b="1" sz="2800">
              <a:solidFill>
                <a:srgbClr val="2F549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Times New Roman"/>
              <a:buNone/>
            </a:pPr>
            <a:r>
              <a:rPr i="0" lang="en-US" sz="2800" u="none" cap="none" strike="noStrike">
                <a:solidFill>
                  <a:srgbClr val="000000"/>
                </a:solidFill>
                <a:latin typeface="Times New Roman"/>
                <a:ea typeface="Times New Roman"/>
                <a:cs typeface="Times New Roman"/>
                <a:sym typeface="Times New Roman"/>
              </a:rPr>
              <a:t>Categorical   :    21</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Times New Roman"/>
              <a:buNone/>
            </a:pPr>
            <a:r>
              <a:rPr i="0" lang="en-US" sz="2800" u="none" cap="none" strike="noStrike">
                <a:solidFill>
                  <a:srgbClr val="000000"/>
                </a:solidFill>
                <a:latin typeface="Times New Roman"/>
                <a:ea typeface="Times New Roman"/>
                <a:cs typeface="Times New Roman"/>
                <a:sym typeface="Times New Roman"/>
              </a:rPr>
              <a:t>Numerical     :   5</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Times New Roman"/>
              <a:buNone/>
            </a:pPr>
            <a:r>
              <a:rPr i="0" lang="en-US" sz="2800" u="none" cap="none" strike="noStrike">
                <a:solidFill>
                  <a:srgbClr val="000000"/>
                </a:solidFill>
                <a:latin typeface="Times New Roman"/>
                <a:ea typeface="Times New Roman"/>
                <a:cs typeface="Times New Roman"/>
                <a:sym typeface="Times New Roman"/>
              </a:rPr>
              <a:t>Date Types    :   2</a:t>
            </a:r>
            <a:endParaRPr i="0" sz="2800" u="none" cap="none" strike="noStrike">
              <a:solidFill>
                <a:srgbClr val="000000"/>
              </a:solidFill>
              <a:latin typeface="Times New Roman"/>
              <a:ea typeface="Times New Roman"/>
              <a:cs typeface="Times New Roman"/>
              <a:sym typeface="Times New Roman"/>
            </a:endParaRPr>
          </a:p>
        </p:txBody>
      </p:sp>
      <p:pic>
        <p:nvPicPr>
          <p:cNvPr id="373" name="Google Shape;373;p16"/>
          <p:cNvPicPr preferRelativeResize="0"/>
          <p:nvPr/>
        </p:nvPicPr>
        <p:blipFill rotWithShape="1">
          <a:blip r:embed="rId4">
            <a:alphaModFix/>
          </a:blip>
          <a:srcRect b="0" l="0" r="0" t="0"/>
          <a:stretch/>
        </p:blipFill>
        <p:spPr>
          <a:xfrm>
            <a:off x="10668003" y="-1"/>
            <a:ext cx="1523996" cy="5354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7"/>
          <p:cNvSpPr txBox="1"/>
          <p:nvPr>
            <p:ph type="title"/>
          </p:nvPr>
        </p:nvSpPr>
        <p:spPr>
          <a:xfrm>
            <a:off x="9213" y="2"/>
            <a:ext cx="12182788" cy="535491"/>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DATA PRE-PROCESSING</a:t>
            </a:r>
            <a:endParaRPr b="1" sz="3200">
              <a:latin typeface="Times New Roman"/>
              <a:ea typeface="Times New Roman"/>
              <a:cs typeface="Times New Roman"/>
              <a:sym typeface="Times New Roman"/>
            </a:endParaRPr>
          </a:p>
        </p:txBody>
      </p:sp>
      <p:pic>
        <p:nvPicPr>
          <p:cNvPr id="379" name="Google Shape;379;p17"/>
          <p:cNvPicPr preferRelativeResize="0"/>
          <p:nvPr/>
        </p:nvPicPr>
        <p:blipFill rotWithShape="1">
          <a:blip r:embed="rId3">
            <a:alphaModFix/>
          </a:blip>
          <a:srcRect b="0" l="0" r="0" t="0"/>
          <a:stretch/>
        </p:blipFill>
        <p:spPr>
          <a:xfrm>
            <a:off x="10663003" y="6346588"/>
            <a:ext cx="1390807" cy="497393"/>
          </a:xfrm>
          <a:prstGeom prst="rect">
            <a:avLst/>
          </a:prstGeom>
          <a:noFill/>
          <a:ln>
            <a:noFill/>
          </a:ln>
        </p:spPr>
      </p:pic>
      <p:cxnSp>
        <p:nvCxnSpPr>
          <p:cNvPr id="380" name="Google Shape;380;p17"/>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sp>
        <p:nvSpPr>
          <p:cNvPr id="381" name="Google Shape;381;p17"/>
          <p:cNvSpPr/>
          <p:nvPr/>
        </p:nvSpPr>
        <p:spPr>
          <a:xfrm>
            <a:off x="712753" y="5161630"/>
            <a:ext cx="1433039" cy="1142184"/>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Raw Data</a:t>
            </a:r>
            <a:endParaRPr b="0" i="0" sz="1800" u="none" cap="none" strike="noStrike">
              <a:solidFill>
                <a:schemeClr val="lt1"/>
              </a:solidFill>
              <a:latin typeface="Calibri"/>
              <a:ea typeface="Calibri"/>
              <a:cs typeface="Calibri"/>
              <a:sym typeface="Calibri"/>
            </a:endParaRPr>
          </a:p>
        </p:txBody>
      </p:sp>
      <p:sp>
        <p:nvSpPr>
          <p:cNvPr id="382" name="Google Shape;382;p17"/>
          <p:cNvSpPr/>
          <p:nvPr/>
        </p:nvSpPr>
        <p:spPr>
          <a:xfrm>
            <a:off x="2594240" y="5202840"/>
            <a:ext cx="1720396" cy="11462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Structured Data</a:t>
            </a:r>
            <a:endParaRPr b="0" i="0" sz="1800" u="none" cap="none" strike="noStrike">
              <a:solidFill>
                <a:schemeClr val="lt1"/>
              </a:solidFill>
              <a:latin typeface="Calibri"/>
              <a:ea typeface="Calibri"/>
              <a:cs typeface="Calibri"/>
              <a:sym typeface="Calibri"/>
            </a:endParaRPr>
          </a:p>
        </p:txBody>
      </p:sp>
      <p:sp>
        <p:nvSpPr>
          <p:cNvPr id="383" name="Google Shape;383;p17"/>
          <p:cNvSpPr/>
          <p:nvPr/>
        </p:nvSpPr>
        <p:spPr>
          <a:xfrm>
            <a:off x="4855535" y="5176292"/>
            <a:ext cx="2137158" cy="1146218"/>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Data Preprocessing</a:t>
            </a:r>
            <a:endParaRPr b="0" i="0" sz="1800" u="none" cap="none" strike="noStrike">
              <a:solidFill>
                <a:schemeClr val="lt1"/>
              </a:solidFill>
              <a:latin typeface="Calibri"/>
              <a:ea typeface="Calibri"/>
              <a:cs typeface="Calibri"/>
              <a:sym typeface="Calibri"/>
            </a:endParaRPr>
          </a:p>
        </p:txBody>
      </p:sp>
      <p:sp>
        <p:nvSpPr>
          <p:cNvPr id="384" name="Google Shape;384;p17"/>
          <p:cNvSpPr/>
          <p:nvPr/>
        </p:nvSpPr>
        <p:spPr>
          <a:xfrm>
            <a:off x="7536610" y="5182489"/>
            <a:ext cx="1609327" cy="1107582"/>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EDA</a:t>
            </a:r>
            <a:endParaRPr b="0" i="0" sz="1800" u="none" cap="none" strike="noStrike">
              <a:solidFill>
                <a:schemeClr val="lt1"/>
              </a:solidFill>
              <a:latin typeface="Calibri"/>
              <a:ea typeface="Calibri"/>
              <a:cs typeface="Calibri"/>
              <a:sym typeface="Calibri"/>
            </a:endParaRPr>
          </a:p>
        </p:txBody>
      </p:sp>
      <p:sp>
        <p:nvSpPr>
          <p:cNvPr id="385" name="Google Shape;385;p17"/>
          <p:cNvSpPr/>
          <p:nvPr/>
        </p:nvSpPr>
        <p:spPr>
          <a:xfrm>
            <a:off x="9677798" y="5199498"/>
            <a:ext cx="1451820" cy="1146219"/>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Visual Graphs</a:t>
            </a:r>
            <a:endParaRPr b="0" i="0" sz="1800" u="none" cap="none" strike="noStrike">
              <a:solidFill>
                <a:schemeClr val="lt1"/>
              </a:solidFill>
              <a:latin typeface="Calibri"/>
              <a:ea typeface="Calibri"/>
              <a:cs typeface="Calibri"/>
              <a:sym typeface="Calibri"/>
            </a:endParaRPr>
          </a:p>
        </p:txBody>
      </p:sp>
      <p:sp>
        <p:nvSpPr>
          <p:cNvPr id="386" name="Google Shape;386;p17"/>
          <p:cNvSpPr/>
          <p:nvPr/>
        </p:nvSpPr>
        <p:spPr>
          <a:xfrm>
            <a:off x="2145792" y="5661437"/>
            <a:ext cx="434125" cy="175927"/>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7" name="Google Shape;387;p17"/>
          <p:cNvSpPr/>
          <p:nvPr/>
        </p:nvSpPr>
        <p:spPr>
          <a:xfrm>
            <a:off x="4335014" y="5643139"/>
            <a:ext cx="536082" cy="186673"/>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8" name="Google Shape;388;p17"/>
          <p:cNvSpPr/>
          <p:nvPr/>
        </p:nvSpPr>
        <p:spPr>
          <a:xfrm>
            <a:off x="6999418" y="5685339"/>
            <a:ext cx="523741" cy="173003"/>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9" name="Google Shape;389;p17"/>
          <p:cNvSpPr/>
          <p:nvPr/>
        </p:nvSpPr>
        <p:spPr>
          <a:xfrm>
            <a:off x="9172838" y="5644759"/>
            <a:ext cx="504960" cy="175927"/>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90" name="Google Shape;390;p17"/>
          <p:cNvPicPr preferRelativeResize="0"/>
          <p:nvPr/>
        </p:nvPicPr>
        <p:blipFill rotWithShape="1">
          <a:blip r:embed="rId4">
            <a:alphaModFix/>
          </a:blip>
          <a:srcRect b="0" l="0" r="0" t="0"/>
          <a:stretch/>
        </p:blipFill>
        <p:spPr>
          <a:xfrm>
            <a:off x="10668003" y="0"/>
            <a:ext cx="1523996" cy="535490"/>
          </a:xfrm>
          <a:prstGeom prst="rect">
            <a:avLst/>
          </a:prstGeom>
          <a:noFill/>
          <a:ln>
            <a:noFill/>
          </a:ln>
        </p:spPr>
      </p:pic>
      <p:sp>
        <p:nvSpPr>
          <p:cNvPr id="391" name="Google Shape;391;p17"/>
          <p:cNvSpPr txBox="1"/>
          <p:nvPr/>
        </p:nvSpPr>
        <p:spPr>
          <a:xfrm>
            <a:off x="9213" y="535490"/>
            <a:ext cx="11914088" cy="42165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Data Preprocessing Techniques Applied: </a:t>
            </a:r>
            <a:endParaRPr b="1"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24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400"/>
              <a:buFont typeface="Noto Sans Symbols"/>
              <a:buChar char="⮚"/>
            </a:pPr>
            <a:r>
              <a:rPr b="1" lang="en-US" sz="2400">
                <a:solidFill>
                  <a:schemeClr val="dk1"/>
                </a:solidFill>
                <a:latin typeface="Times New Roman"/>
                <a:ea typeface="Times New Roman"/>
                <a:cs typeface="Times New Roman"/>
                <a:sym typeface="Times New Roman"/>
              </a:rPr>
              <a:t> Missing data handling:   </a:t>
            </a:r>
            <a:r>
              <a:rPr lang="en-US" sz="2400">
                <a:solidFill>
                  <a:schemeClr val="dk1"/>
                </a:solidFill>
                <a:latin typeface="Times New Roman"/>
                <a:ea typeface="Times New Roman"/>
                <a:cs typeface="Times New Roman"/>
                <a:sym typeface="Times New Roman"/>
              </a:rPr>
              <a:t>No missing values found.</a:t>
            </a:r>
            <a:endParaRPr sz="2400">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2400"/>
              <a:buFont typeface="Noto Sans Symbols"/>
              <a:buChar char="⮚"/>
            </a:pPr>
            <a:r>
              <a:rPr b="1" lang="en-US" sz="2400">
                <a:solidFill>
                  <a:schemeClr val="dk1"/>
                </a:solidFill>
                <a:latin typeface="Times New Roman"/>
                <a:ea typeface="Times New Roman"/>
                <a:cs typeface="Times New Roman"/>
                <a:sym typeface="Times New Roman"/>
              </a:rPr>
              <a:t>Duplicate data:               </a:t>
            </a:r>
            <a:r>
              <a:rPr lang="en-US" sz="2400">
                <a:solidFill>
                  <a:schemeClr val="dk1"/>
                </a:solidFill>
                <a:latin typeface="Times New Roman"/>
                <a:ea typeface="Times New Roman"/>
                <a:cs typeface="Times New Roman"/>
                <a:sym typeface="Times New Roman"/>
              </a:rPr>
              <a:t>No duplicate data observed. </a:t>
            </a:r>
            <a:endParaRPr sz="2400">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2400"/>
              <a:buFont typeface="Noto Sans Symbols"/>
              <a:buChar char="⮚"/>
            </a:pPr>
            <a:r>
              <a:rPr b="1" lang="en-US" sz="2400">
                <a:solidFill>
                  <a:schemeClr val="dk1"/>
                </a:solidFill>
                <a:latin typeface="Times New Roman"/>
                <a:ea typeface="Times New Roman"/>
                <a:cs typeface="Times New Roman"/>
                <a:sym typeface="Times New Roman"/>
              </a:rPr>
              <a:t>Relevant data:                </a:t>
            </a:r>
            <a:r>
              <a:rPr lang="en-US" sz="2400">
                <a:solidFill>
                  <a:schemeClr val="dk1"/>
                </a:solidFill>
                <a:latin typeface="Times New Roman"/>
                <a:ea typeface="Times New Roman"/>
                <a:cs typeface="Times New Roman"/>
                <a:sym typeface="Times New Roman"/>
              </a:rPr>
              <a:t>Only relevant variables are considered for model building.</a:t>
            </a:r>
            <a:r>
              <a:rPr b="1" lang="en-US" sz="2400">
                <a:solidFill>
                  <a:schemeClr val="dk1"/>
                </a:solidFill>
                <a:latin typeface="Times New Roman"/>
                <a:ea typeface="Times New Roman"/>
                <a:cs typeface="Times New Roman"/>
                <a:sym typeface="Times New Roman"/>
              </a:rPr>
              <a:t> </a:t>
            </a:r>
            <a:endParaRPr b="1" sz="2400">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2400"/>
              <a:buFont typeface="Noto Sans Symbols"/>
              <a:buChar char="⮚"/>
            </a:pPr>
            <a:r>
              <a:rPr b="1" lang="en-US" sz="2400">
                <a:solidFill>
                  <a:schemeClr val="dk1"/>
                </a:solidFill>
                <a:latin typeface="Times New Roman"/>
                <a:ea typeface="Times New Roman"/>
                <a:cs typeface="Times New Roman"/>
                <a:sym typeface="Times New Roman"/>
              </a:rPr>
              <a:t>OneHotEncoding or </a:t>
            </a:r>
            <a:endParaRPr b="1" sz="2400">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2400"/>
              <a:buFont typeface="Noto Sans Symbols"/>
              <a:buChar char="⮚"/>
            </a:pPr>
            <a:r>
              <a:rPr b="1" lang="en-US" sz="2400">
                <a:solidFill>
                  <a:schemeClr val="dk1"/>
                </a:solidFill>
                <a:latin typeface="Times New Roman"/>
                <a:ea typeface="Times New Roman"/>
                <a:cs typeface="Times New Roman"/>
                <a:sym typeface="Times New Roman"/>
              </a:rPr>
              <a:t>LabelEncoding:          	</a:t>
            </a:r>
            <a:r>
              <a:rPr lang="en-US" sz="2400">
                <a:solidFill>
                  <a:schemeClr val="dk1"/>
                </a:solidFill>
                <a:latin typeface="Times New Roman"/>
                <a:ea typeface="Times New Roman"/>
                <a:cs typeface="Times New Roman"/>
                <a:sym typeface="Times New Roman"/>
              </a:rPr>
              <a:t>Categorical encoding in which a new binary feature for each                   </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possible category and assigns a value of 1 to the feature of each                                                       </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sample that corresponds to its original category.</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Note:  </a:t>
            </a:r>
            <a:r>
              <a:rPr lang="en-US" sz="2400">
                <a:solidFill>
                  <a:schemeClr val="dk1"/>
                </a:solidFill>
                <a:latin typeface="Times New Roman"/>
                <a:ea typeface="Times New Roman"/>
                <a:cs typeface="Times New Roman"/>
                <a:sym typeface="Times New Roman"/>
              </a:rPr>
              <a:t>No outliers treatment was performed since every data is unique, same data was retained.</a:t>
            </a:r>
            <a:endParaRPr b="1" sz="24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7" name="Google Shape;397;p18"/>
          <p:cNvSpPr/>
          <p:nvPr/>
        </p:nvSpPr>
        <p:spPr>
          <a:xfrm>
            <a:off x="1114426" y="0"/>
            <a:ext cx="9963151"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cap="flat" cmpd="sng" w="9525">
            <a:solidFill>
              <a:srgbClr val="EFEFEF"/>
            </a:solidFill>
            <a:prstDash val="solid"/>
            <a:miter lim="800000"/>
            <a:headEnd len="sm" w="sm" type="none"/>
            <a:tailEnd len="sm" w="sm" type="none"/>
          </a:ln>
          <a:effectLst>
            <a:outerShdw blurRad="139700" sx="102000" rotWithShape="0" algn="ctr" sy="102000">
              <a:srgbClr val="D8D8D8">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98" name="Google Shape;398;p18"/>
          <p:cNvSpPr/>
          <p:nvPr/>
        </p:nvSpPr>
        <p:spPr>
          <a:xfrm>
            <a:off x="1121664" y="0"/>
            <a:ext cx="9938243"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99" name="Google Shape;399;p18"/>
          <p:cNvSpPr/>
          <p:nvPr/>
        </p:nvSpPr>
        <p:spPr>
          <a:xfrm>
            <a:off x="1580273" y="168812"/>
            <a:ext cx="9144000" cy="157558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800"/>
              <a:buFont typeface="Arial"/>
              <a:buNone/>
            </a:pPr>
            <a:r>
              <a:rPr b="1" i="0" lang="en-US" sz="4800" u="none" cap="none" strike="noStrike">
                <a:solidFill>
                  <a:schemeClr val="dk1"/>
                </a:solidFill>
                <a:latin typeface="Times New Roman"/>
                <a:ea typeface="Times New Roman"/>
                <a:cs typeface="Times New Roman"/>
                <a:sym typeface="Times New Roman"/>
              </a:rPr>
              <a:t>DATA VISUALIZATION</a:t>
            </a:r>
            <a:endParaRPr b="1" i="0" sz="4800" u="none" cap="none" strike="noStrike">
              <a:solidFill>
                <a:schemeClr val="dk1"/>
              </a:solidFill>
              <a:latin typeface="Times New Roman"/>
              <a:ea typeface="Times New Roman"/>
              <a:cs typeface="Times New Roman"/>
              <a:sym typeface="Times New Roman"/>
            </a:endParaRPr>
          </a:p>
        </p:txBody>
      </p:sp>
      <p:pic>
        <p:nvPicPr>
          <p:cNvPr id="400" name="Google Shape;400;p18"/>
          <p:cNvPicPr preferRelativeResize="0"/>
          <p:nvPr/>
        </p:nvPicPr>
        <p:blipFill rotWithShape="1">
          <a:blip r:embed="rId3">
            <a:alphaModFix/>
          </a:blip>
          <a:srcRect b="0" l="0" r="0" t="0"/>
          <a:stretch/>
        </p:blipFill>
        <p:spPr>
          <a:xfrm>
            <a:off x="10668005" y="6336410"/>
            <a:ext cx="1457401" cy="521590"/>
          </a:xfrm>
          <a:prstGeom prst="rect">
            <a:avLst/>
          </a:prstGeom>
          <a:noFill/>
          <a:ln>
            <a:noFill/>
          </a:ln>
        </p:spPr>
      </p:pic>
      <p:cxnSp>
        <p:nvCxnSpPr>
          <p:cNvPr id="401" name="Google Shape;401;p18"/>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sp>
        <p:nvSpPr>
          <p:cNvPr id="402" name="Google Shape;402;p18"/>
          <p:cNvSpPr/>
          <p:nvPr/>
        </p:nvSpPr>
        <p:spPr>
          <a:xfrm>
            <a:off x="3732628" y="6073426"/>
            <a:ext cx="4755000" cy="27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403" name="Google Shape;403;p18"/>
          <p:cNvPicPr preferRelativeResize="0"/>
          <p:nvPr/>
        </p:nvPicPr>
        <p:blipFill rotWithShape="1">
          <a:blip r:embed="rId4">
            <a:alphaModFix/>
          </a:blip>
          <a:srcRect b="0" l="0" r="0" t="0"/>
          <a:stretch/>
        </p:blipFill>
        <p:spPr>
          <a:xfrm>
            <a:off x="10668003" y="0"/>
            <a:ext cx="1523996" cy="535490"/>
          </a:xfrm>
          <a:prstGeom prst="rect">
            <a:avLst/>
          </a:prstGeom>
          <a:noFill/>
          <a:ln>
            <a:noFill/>
          </a:ln>
        </p:spPr>
      </p:pic>
      <p:pic>
        <p:nvPicPr>
          <p:cNvPr descr="How to Use Data Visualization in Your Content to Increase Readers and Leads" id="404" name="Google Shape;404;p18"/>
          <p:cNvPicPr preferRelativeResize="0"/>
          <p:nvPr/>
        </p:nvPicPr>
        <p:blipFill rotWithShape="1">
          <a:blip r:embed="rId5">
            <a:alphaModFix/>
          </a:blip>
          <a:srcRect b="0" l="0" r="0" t="0"/>
          <a:stretch/>
        </p:blipFill>
        <p:spPr>
          <a:xfrm>
            <a:off x="2465494" y="1598112"/>
            <a:ext cx="7531945" cy="4000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19"/>
          <p:cNvPicPr preferRelativeResize="0"/>
          <p:nvPr/>
        </p:nvPicPr>
        <p:blipFill rotWithShape="1">
          <a:blip r:embed="rId3">
            <a:alphaModFix/>
          </a:blip>
          <a:srcRect b="0" l="0" r="0" t="0"/>
          <a:stretch/>
        </p:blipFill>
        <p:spPr>
          <a:xfrm>
            <a:off x="10658655" y="0"/>
            <a:ext cx="1524132" cy="536494"/>
          </a:xfrm>
          <a:prstGeom prst="rect">
            <a:avLst/>
          </a:prstGeom>
          <a:noFill/>
          <a:ln>
            <a:noFill/>
          </a:ln>
        </p:spPr>
      </p:pic>
      <p:cxnSp>
        <p:nvCxnSpPr>
          <p:cNvPr id="410" name="Google Shape;410;p19"/>
          <p:cNvCxnSpPr/>
          <p:nvPr/>
        </p:nvCxnSpPr>
        <p:spPr>
          <a:xfrm flipH="1" rot="10800000">
            <a:off x="0" y="6675078"/>
            <a:ext cx="10524812" cy="2923"/>
          </a:xfrm>
          <a:prstGeom prst="straightConnector1">
            <a:avLst/>
          </a:prstGeom>
          <a:noFill/>
          <a:ln cap="flat" cmpd="sng" w="9525">
            <a:solidFill>
              <a:srgbClr val="4A7DBA"/>
            </a:solidFill>
            <a:prstDash val="solid"/>
            <a:round/>
            <a:headEnd len="sm" w="sm" type="none"/>
            <a:tailEnd len="sm" w="sm" type="none"/>
          </a:ln>
        </p:spPr>
      </p:cxnSp>
      <p:pic>
        <p:nvPicPr>
          <p:cNvPr id="411" name="Google Shape;411;p19"/>
          <p:cNvPicPr preferRelativeResize="0"/>
          <p:nvPr/>
        </p:nvPicPr>
        <p:blipFill rotWithShape="1">
          <a:blip r:embed="rId4">
            <a:alphaModFix/>
          </a:blip>
          <a:srcRect b="0" l="0" r="0" t="0"/>
          <a:stretch/>
        </p:blipFill>
        <p:spPr>
          <a:xfrm>
            <a:off x="10658655" y="6413061"/>
            <a:ext cx="1457070" cy="524034"/>
          </a:xfrm>
          <a:prstGeom prst="rect">
            <a:avLst/>
          </a:prstGeom>
          <a:noFill/>
          <a:ln>
            <a:noFill/>
          </a:ln>
        </p:spPr>
      </p:pic>
      <p:sp>
        <p:nvSpPr>
          <p:cNvPr id="412" name="Google Shape;412;p19"/>
          <p:cNvSpPr txBox="1"/>
          <p:nvPr/>
        </p:nvSpPr>
        <p:spPr>
          <a:xfrm>
            <a:off x="0" y="-21139"/>
            <a:ext cx="12192000" cy="461665"/>
          </a:xfrm>
          <a:prstGeom prst="rect">
            <a:avLst/>
          </a:prstGeom>
          <a:solidFill>
            <a:srgbClr val="A5A5A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Visualization</a:t>
            </a:r>
            <a:endParaRPr b="1" i="0" sz="2400" u="none" cap="none" strike="noStrike">
              <a:solidFill>
                <a:srgbClr val="000000"/>
              </a:solidFill>
              <a:latin typeface="Times New Roman"/>
              <a:ea typeface="Times New Roman"/>
              <a:cs typeface="Times New Roman"/>
              <a:sym typeface="Times New Roman"/>
            </a:endParaRPr>
          </a:p>
        </p:txBody>
      </p:sp>
      <p:pic>
        <p:nvPicPr>
          <p:cNvPr id="413" name="Google Shape;413;p19"/>
          <p:cNvPicPr preferRelativeResize="0"/>
          <p:nvPr/>
        </p:nvPicPr>
        <p:blipFill rotWithShape="1">
          <a:blip r:embed="rId5">
            <a:alphaModFix/>
          </a:blip>
          <a:srcRect b="0" l="0" r="0" t="0"/>
          <a:stretch/>
        </p:blipFill>
        <p:spPr>
          <a:xfrm>
            <a:off x="10668003" y="-21141"/>
            <a:ext cx="1523996" cy="535490"/>
          </a:xfrm>
          <a:prstGeom prst="rect">
            <a:avLst/>
          </a:prstGeom>
          <a:noFill/>
          <a:ln>
            <a:noFill/>
          </a:ln>
        </p:spPr>
      </p:pic>
      <p:cxnSp>
        <p:nvCxnSpPr>
          <p:cNvPr id="414" name="Google Shape;414;p19"/>
          <p:cNvCxnSpPr/>
          <p:nvPr/>
        </p:nvCxnSpPr>
        <p:spPr>
          <a:xfrm flipH="1" rot="10800000">
            <a:off x="0" y="6630445"/>
            <a:ext cx="10524812" cy="2923"/>
          </a:xfrm>
          <a:prstGeom prst="straightConnector1">
            <a:avLst/>
          </a:prstGeom>
          <a:noFill/>
          <a:ln cap="flat" cmpd="sng" w="9525">
            <a:solidFill>
              <a:srgbClr val="4A7DBA"/>
            </a:solidFill>
            <a:prstDash val="solid"/>
            <a:round/>
            <a:headEnd len="sm" w="sm" type="none"/>
            <a:tailEnd len="sm" w="sm" type="none"/>
          </a:ln>
        </p:spPr>
      </p:cxnSp>
      <p:pic>
        <p:nvPicPr>
          <p:cNvPr id="415" name="Google Shape;415;p19"/>
          <p:cNvPicPr preferRelativeResize="0"/>
          <p:nvPr/>
        </p:nvPicPr>
        <p:blipFill rotWithShape="1">
          <a:blip r:embed="rId6">
            <a:alphaModFix/>
          </a:blip>
          <a:srcRect b="0" l="0" r="0" t="0"/>
          <a:stretch/>
        </p:blipFill>
        <p:spPr>
          <a:xfrm>
            <a:off x="10668003" y="6381748"/>
            <a:ext cx="1390807" cy="497393"/>
          </a:xfrm>
          <a:prstGeom prst="rect">
            <a:avLst/>
          </a:prstGeom>
          <a:noFill/>
          <a:ln>
            <a:noFill/>
          </a:ln>
        </p:spPr>
      </p:pic>
      <p:pic>
        <p:nvPicPr>
          <p:cNvPr id="416" name="Google Shape;416;p19"/>
          <p:cNvPicPr preferRelativeResize="0"/>
          <p:nvPr/>
        </p:nvPicPr>
        <p:blipFill rotWithShape="1">
          <a:blip r:embed="rId7">
            <a:alphaModFix/>
          </a:blip>
          <a:srcRect b="0" l="0" r="0" t="0"/>
          <a:stretch/>
        </p:blipFill>
        <p:spPr>
          <a:xfrm>
            <a:off x="528320" y="536494"/>
            <a:ext cx="5131622" cy="2911189"/>
          </a:xfrm>
          <a:prstGeom prst="rect">
            <a:avLst/>
          </a:prstGeom>
          <a:noFill/>
          <a:ln>
            <a:noFill/>
          </a:ln>
        </p:spPr>
      </p:pic>
      <p:pic>
        <p:nvPicPr>
          <p:cNvPr id="417" name="Google Shape;417;p19"/>
          <p:cNvPicPr preferRelativeResize="0"/>
          <p:nvPr/>
        </p:nvPicPr>
        <p:blipFill rotWithShape="1">
          <a:blip r:embed="rId8">
            <a:alphaModFix/>
          </a:blip>
          <a:srcRect b="0" l="0" r="0" t="0"/>
          <a:stretch/>
        </p:blipFill>
        <p:spPr>
          <a:xfrm>
            <a:off x="6532058" y="3529324"/>
            <a:ext cx="5131622" cy="2877975"/>
          </a:xfrm>
          <a:prstGeom prst="rect">
            <a:avLst/>
          </a:prstGeom>
          <a:noFill/>
          <a:ln>
            <a:noFill/>
          </a:ln>
        </p:spPr>
      </p:pic>
      <p:pic>
        <p:nvPicPr>
          <p:cNvPr id="418" name="Google Shape;418;p19"/>
          <p:cNvPicPr preferRelativeResize="0"/>
          <p:nvPr/>
        </p:nvPicPr>
        <p:blipFill rotWithShape="1">
          <a:blip r:embed="rId9">
            <a:alphaModFix/>
          </a:blip>
          <a:srcRect b="0" l="0" r="0" t="0"/>
          <a:stretch/>
        </p:blipFill>
        <p:spPr>
          <a:xfrm>
            <a:off x="6658982" y="514349"/>
            <a:ext cx="5004698" cy="2657402"/>
          </a:xfrm>
          <a:prstGeom prst="rect">
            <a:avLst/>
          </a:prstGeom>
          <a:noFill/>
          <a:ln>
            <a:noFill/>
          </a:ln>
        </p:spPr>
      </p:pic>
      <p:pic>
        <p:nvPicPr>
          <p:cNvPr id="419" name="Google Shape;419;p19"/>
          <p:cNvPicPr preferRelativeResize="0"/>
          <p:nvPr/>
        </p:nvPicPr>
        <p:blipFill rotWithShape="1">
          <a:blip r:embed="rId10">
            <a:alphaModFix/>
          </a:blip>
          <a:srcRect b="0" l="0" r="0" t="0"/>
          <a:stretch/>
        </p:blipFill>
        <p:spPr>
          <a:xfrm>
            <a:off x="528320" y="3566981"/>
            <a:ext cx="5131622" cy="31080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txBox="1"/>
          <p:nvPr>
            <p:ph type="title"/>
          </p:nvPr>
        </p:nvSpPr>
        <p:spPr>
          <a:xfrm>
            <a:off x="0" y="2"/>
            <a:ext cx="12192000" cy="507791"/>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SzPts val="3000"/>
              <a:buNone/>
            </a:pPr>
            <a:r>
              <a:rPr b="1" lang="en-US">
                <a:latin typeface="Times New Roman"/>
                <a:ea typeface="Times New Roman"/>
                <a:cs typeface="Times New Roman"/>
                <a:sym typeface="Times New Roman"/>
              </a:rPr>
              <a:t>TEAM MENTORS</a:t>
            </a:r>
            <a:endParaRPr b="1">
              <a:latin typeface="Times New Roman"/>
              <a:ea typeface="Times New Roman"/>
              <a:cs typeface="Times New Roman"/>
              <a:sym typeface="Times New Roman"/>
            </a:endParaRPr>
          </a:p>
        </p:txBody>
      </p:sp>
      <p:pic>
        <p:nvPicPr>
          <p:cNvPr id="108" name="Google Shape;108;p2"/>
          <p:cNvPicPr preferRelativeResize="0"/>
          <p:nvPr/>
        </p:nvPicPr>
        <p:blipFill rotWithShape="1">
          <a:blip r:embed="rId3">
            <a:alphaModFix/>
          </a:blip>
          <a:srcRect b="0" l="0" r="0" t="0"/>
          <a:stretch/>
        </p:blipFill>
        <p:spPr>
          <a:xfrm>
            <a:off x="5784115" y="954703"/>
            <a:ext cx="2082019" cy="3348840"/>
          </a:xfrm>
          <a:prstGeom prst="rect">
            <a:avLst/>
          </a:prstGeom>
          <a:noFill/>
          <a:ln>
            <a:noFill/>
          </a:ln>
        </p:spPr>
      </p:pic>
      <p:sp>
        <p:nvSpPr>
          <p:cNvPr id="109" name="Google Shape;109;p2"/>
          <p:cNvSpPr txBox="1"/>
          <p:nvPr/>
        </p:nvSpPr>
        <p:spPr>
          <a:xfrm>
            <a:off x="8203317" y="954703"/>
            <a:ext cx="3064655" cy="1458831"/>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4472C4"/>
                </a:solidFill>
                <a:latin typeface="Times New Roman"/>
                <a:ea typeface="Times New Roman"/>
                <a:cs typeface="Times New Roman"/>
                <a:sym typeface="Times New Roman"/>
              </a:rPr>
              <a:t>Mr. Sharath Manikonda</a:t>
            </a:r>
            <a:endParaRPr b="1" i="0" sz="1800" u="none" cap="none" strike="noStrike">
              <a:solidFill>
                <a:srgbClr val="4472C4"/>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4472C4"/>
                </a:solidFill>
                <a:latin typeface="Times New Roman"/>
                <a:ea typeface="Times New Roman"/>
                <a:cs typeface="Times New Roman"/>
                <a:sym typeface="Times New Roman"/>
              </a:rPr>
              <a:t>Director : Innodatatics</a:t>
            </a:r>
            <a:endParaRPr b="1" i="0" sz="1800" u="none" cap="none" strike="noStrike">
              <a:solidFill>
                <a:srgbClr val="4472C4"/>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800"/>
              <a:buFont typeface="Arial"/>
              <a:buNone/>
            </a:pPr>
            <a:r>
              <a:rPr b="1" i="0" lang="en-US" sz="1800" u="sng" cap="none" strike="noStrike">
                <a:solidFill>
                  <a:srgbClr val="4472C4"/>
                </a:solidFill>
                <a:latin typeface="Times New Roman"/>
                <a:ea typeface="Times New Roman"/>
                <a:cs typeface="Times New Roman"/>
                <a:sym typeface="Times New Roman"/>
              </a:rPr>
              <a:t>https://www.</a:t>
            </a:r>
            <a:r>
              <a:rPr b="1" i="0" lang="en-US" sz="1800" u="sng" cap="none" strike="noStrike">
                <a:solidFill>
                  <a:schemeClr val="hlink"/>
                </a:solidFill>
                <a:latin typeface="Times New Roman"/>
                <a:ea typeface="Times New Roman"/>
                <a:cs typeface="Times New Roman"/>
                <a:sym typeface="Times New Roman"/>
                <a:hlinkClick r:id="rId4"/>
              </a:rPr>
              <a:t>linkedin.com/in/sharat-chandra</a:t>
            </a:r>
            <a:endParaRPr b="1" i="0" sz="1800" u="sng" cap="none" strike="noStrike">
              <a:solidFill>
                <a:schemeClr val="hlink"/>
              </a:solidFill>
              <a:latin typeface="Times New Roman"/>
              <a:ea typeface="Times New Roman"/>
              <a:cs typeface="Times New Roman"/>
              <a:sym typeface="Times New Roman"/>
            </a:endParaRPr>
          </a:p>
        </p:txBody>
      </p:sp>
      <p:sp>
        <p:nvSpPr>
          <p:cNvPr id="110" name="Google Shape;110;p2"/>
          <p:cNvSpPr txBox="1"/>
          <p:nvPr/>
        </p:nvSpPr>
        <p:spPr>
          <a:xfrm>
            <a:off x="2407678" y="3965839"/>
            <a:ext cx="3104925" cy="1458831"/>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4472C4"/>
              </a:buClr>
              <a:buSzPts val="1800"/>
              <a:buFont typeface="Times New Roman"/>
              <a:buNone/>
            </a:pPr>
            <a:r>
              <a:rPr b="1" i="0" lang="en-US" sz="1800" u="none" cap="none" strike="noStrike">
                <a:solidFill>
                  <a:srgbClr val="4472C4"/>
                </a:solidFill>
                <a:latin typeface="Times New Roman"/>
                <a:ea typeface="Times New Roman"/>
                <a:cs typeface="Times New Roman"/>
                <a:sym typeface="Times New Roman"/>
              </a:rPr>
              <a:t> </a:t>
            </a:r>
            <a:r>
              <a:rPr b="1" i="0" lang="en-US" sz="1800" u="none" cap="none" strike="noStrike">
                <a:solidFill>
                  <a:srgbClr val="2F5496"/>
                </a:solidFill>
                <a:latin typeface="Times New Roman"/>
                <a:ea typeface="Times New Roman"/>
                <a:cs typeface="Times New Roman"/>
                <a:sym typeface="Times New Roman"/>
              </a:rPr>
              <a:t>Ms. </a:t>
            </a:r>
            <a:r>
              <a:rPr b="1" i="0" lang="en-US" sz="1800" u="none" cap="none" strike="noStrike">
                <a:solidFill>
                  <a:srgbClr val="2F5496"/>
                </a:solidFill>
                <a:latin typeface="Arial"/>
                <a:ea typeface="Arial"/>
                <a:cs typeface="Arial"/>
                <a:sym typeface="Arial"/>
              </a:rPr>
              <a:t>DivyaJanani S</a:t>
            </a:r>
            <a:endParaRPr b="1" i="0" sz="1800" u="sng" cap="none" strike="noStrike">
              <a:solidFill>
                <a:srgbClr val="2F5496"/>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4472C4"/>
                </a:solidFill>
                <a:latin typeface="Times New Roman"/>
                <a:ea typeface="Times New Roman"/>
                <a:cs typeface="Times New Roman"/>
                <a:sym typeface="Times New Roman"/>
              </a:rPr>
              <a:t>Project Mentor</a:t>
            </a:r>
            <a:endParaRPr b="1" i="0" sz="1800" u="none" cap="none" strike="noStrike">
              <a:solidFill>
                <a:srgbClr val="4472C4"/>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4472C4"/>
              </a:buClr>
              <a:buSzPts val="1800"/>
              <a:buFont typeface="Times New Roman"/>
              <a:buNone/>
            </a:pPr>
            <a:r>
              <a:rPr b="1" i="0" lang="en-US" sz="1800" u="sng" cap="none" strike="noStrike">
                <a:solidFill>
                  <a:srgbClr val="4472C4"/>
                </a:solidFill>
                <a:latin typeface="Times New Roman"/>
                <a:ea typeface="Times New Roman"/>
                <a:cs typeface="Times New Roman"/>
                <a:sym typeface="Times New Roman"/>
              </a:rPr>
              <a:t>https://www.linkedin.com/in/divyajanani-s-256981211</a:t>
            </a:r>
            <a:endParaRPr b="1" i="0" sz="1800" u="sng" cap="none" strike="noStrike">
              <a:solidFill>
                <a:schemeClr val="hlink"/>
              </a:solidFill>
              <a:latin typeface="Times New Roman"/>
              <a:ea typeface="Times New Roman"/>
              <a:cs typeface="Times New Roman"/>
              <a:sym typeface="Times New Roman"/>
            </a:endParaRPr>
          </a:p>
        </p:txBody>
      </p:sp>
      <p:sp>
        <p:nvSpPr>
          <p:cNvPr id="111" name="Google Shape;111;p2"/>
          <p:cNvSpPr txBox="1"/>
          <p:nvPr/>
        </p:nvSpPr>
        <p:spPr>
          <a:xfrm>
            <a:off x="7866134" y="4018832"/>
            <a:ext cx="3836375" cy="141728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70C0"/>
              </a:buClr>
              <a:buSzPts val="1800"/>
              <a:buFont typeface="Arial"/>
              <a:buNone/>
            </a:pPr>
            <a:r>
              <a:rPr b="1" i="0" lang="en-US" sz="1800" u="none" cap="none" strike="noStrike">
                <a:solidFill>
                  <a:srgbClr val="0070C0"/>
                </a:solidFill>
                <a:latin typeface="Arial"/>
                <a:ea typeface="Arial"/>
                <a:cs typeface="Arial"/>
                <a:sym typeface="Arial"/>
              </a:rPr>
              <a:t>Mekala Madhan Kumar</a:t>
            </a:r>
            <a:endParaRPr b="1" i="0" sz="1800" u="none" cap="none" strike="noStrike">
              <a:solidFill>
                <a:srgbClr val="0070C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4472C4"/>
                </a:solidFill>
                <a:latin typeface="Times New Roman"/>
                <a:ea typeface="Times New Roman"/>
                <a:cs typeface="Times New Roman"/>
                <a:sym typeface="Times New Roman"/>
              </a:rPr>
              <a:t>Project Mentor</a:t>
            </a:r>
            <a:endParaRPr b="1" i="0" sz="1800" u="none" cap="none" strike="noStrike">
              <a:solidFill>
                <a:srgbClr val="4472C4"/>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hlink"/>
              </a:buClr>
              <a:buSzPts val="1800"/>
              <a:buFont typeface="Times New Roman"/>
              <a:buNone/>
            </a:pPr>
            <a:r>
              <a:rPr b="1" i="0" lang="en-US" sz="1800" u="sng" cap="none" strike="noStrike">
                <a:solidFill>
                  <a:schemeClr val="hlink"/>
                </a:solidFill>
                <a:latin typeface="Times New Roman"/>
                <a:ea typeface="Times New Roman"/>
                <a:cs typeface="Times New Roman"/>
                <a:sym typeface="Times New Roman"/>
              </a:rPr>
              <a:t>https://www.linkedin.com/in/mekala-madhan-kumar-348014194/</a:t>
            </a:r>
            <a:endParaRPr b="0" i="0" sz="1800" u="none" cap="none" strike="noStrike">
              <a:solidFill>
                <a:schemeClr val="dk1"/>
              </a:solidFill>
              <a:latin typeface="Times New Roman"/>
              <a:ea typeface="Times New Roman"/>
              <a:cs typeface="Times New Roman"/>
              <a:sym typeface="Times New Roman"/>
            </a:endParaRPr>
          </a:p>
        </p:txBody>
      </p:sp>
      <p:pic>
        <p:nvPicPr>
          <p:cNvPr id="112" name="Google Shape;112;p2"/>
          <p:cNvPicPr preferRelativeResize="0"/>
          <p:nvPr/>
        </p:nvPicPr>
        <p:blipFill rotWithShape="1">
          <a:blip r:embed="rId5">
            <a:alphaModFix/>
          </a:blip>
          <a:srcRect b="0" l="0" r="0" t="0"/>
          <a:stretch/>
        </p:blipFill>
        <p:spPr>
          <a:xfrm>
            <a:off x="10572569" y="6338174"/>
            <a:ext cx="1390807" cy="497393"/>
          </a:xfrm>
          <a:prstGeom prst="rect">
            <a:avLst/>
          </a:prstGeom>
          <a:noFill/>
          <a:ln>
            <a:noFill/>
          </a:ln>
        </p:spPr>
      </p:pic>
      <p:cxnSp>
        <p:nvCxnSpPr>
          <p:cNvPr id="113" name="Google Shape;113;p2"/>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sp>
        <p:nvSpPr>
          <p:cNvPr descr="blob:https://web.whatsapp.com/faa061b3-1711-4240-b9aa-b4f1fbd38df8" id="114" name="Google Shape;114;p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blob:https://web.whatsapp.com/faa061b3-1711-4240-b9aa-b4f1fbd38df8" id="115" name="Google Shape;115;p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blob:https://web.whatsapp.com/faa061b3-1711-4240-b9aa-b4f1fbd38df8" id="116" name="Google Shape;116;p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pic>
        <p:nvPicPr>
          <p:cNvPr descr="C:\Users\user\Downloads\1632092645558.jpg" id="117" name="Google Shape;117;p2"/>
          <p:cNvPicPr preferRelativeResize="0"/>
          <p:nvPr/>
        </p:nvPicPr>
        <p:blipFill rotWithShape="1">
          <a:blip r:embed="rId6">
            <a:alphaModFix/>
          </a:blip>
          <a:srcRect b="0" l="0" r="0" t="0"/>
          <a:stretch/>
        </p:blipFill>
        <p:spPr>
          <a:xfrm>
            <a:off x="5823422" y="3911185"/>
            <a:ext cx="1711954" cy="1669067"/>
          </a:xfrm>
          <a:prstGeom prst="rect">
            <a:avLst/>
          </a:prstGeom>
          <a:noFill/>
          <a:ln>
            <a:noFill/>
          </a:ln>
        </p:spPr>
      </p:pic>
      <p:pic>
        <p:nvPicPr>
          <p:cNvPr descr="C:\Users\user\Downloads\1620736831981 (1).jpg" id="118" name="Google Shape;118;p2"/>
          <p:cNvPicPr preferRelativeResize="0"/>
          <p:nvPr/>
        </p:nvPicPr>
        <p:blipFill rotWithShape="1">
          <a:blip r:embed="rId7">
            <a:alphaModFix/>
          </a:blip>
          <a:srcRect b="0" l="0" r="0" t="0"/>
          <a:stretch/>
        </p:blipFill>
        <p:spPr>
          <a:xfrm>
            <a:off x="307975" y="3911185"/>
            <a:ext cx="1989667" cy="1989667"/>
          </a:xfrm>
          <a:prstGeom prst="rect">
            <a:avLst/>
          </a:prstGeom>
          <a:noFill/>
          <a:ln>
            <a:noFill/>
          </a:ln>
        </p:spPr>
      </p:pic>
      <p:pic>
        <p:nvPicPr>
          <p:cNvPr descr="C:\Users\user\Downloads\1620736831981.jpg" id="119" name="Google Shape;119;p2"/>
          <p:cNvPicPr preferRelativeResize="0"/>
          <p:nvPr/>
        </p:nvPicPr>
        <p:blipFill rotWithShape="1">
          <a:blip r:embed="rId7">
            <a:alphaModFix/>
          </a:blip>
          <a:srcRect b="0" l="0" r="0" t="0"/>
          <a:stretch/>
        </p:blipFill>
        <p:spPr>
          <a:xfrm>
            <a:off x="307975" y="3911185"/>
            <a:ext cx="1989667" cy="1989667"/>
          </a:xfrm>
          <a:prstGeom prst="rect">
            <a:avLst/>
          </a:prstGeom>
          <a:noFill/>
          <a:ln>
            <a:noFill/>
          </a:ln>
        </p:spPr>
      </p:pic>
      <p:pic>
        <p:nvPicPr>
          <p:cNvPr id="120" name="Google Shape;120;p2"/>
          <p:cNvPicPr preferRelativeResize="0"/>
          <p:nvPr/>
        </p:nvPicPr>
        <p:blipFill rotWithShape="1">
          <a:blip r:embed="rId8">
            <a:alphaModFix/>
          </a:blip>
          <a:srcRect b="0" l="0" r="0" t="0"/>
          <a:stretch/>
        </p:blipFill>
        <p:spPr>
          <a:xfrm>
            <a:off x="10668003" y="-1"/>
            <a:ext cx="1523996" cy="507791"/>
          </a:xfrm>
          <a:prstGeom prst="rect">
            <a:avLst/>
          </a:prstGeom>
          <a:noFill/>
          <a:ln>
            <a:noFill/>
          </a:ln>
        </p:spPr>
      </p:pic>
      <p:sp>
        <p:nvSpPr>
          <p:cNvPr id="121" name="Google Shape;121;p2"/>
          <p:cNvSpPr txBox="1"/>
          <p:nvPr/>
        </p:nvSpPr>
        <p:spPr>
          <a:xfrm>
            <a:off x="2484120" y="1138444"/>
            <a:ext cx="2653937"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accent1"/>
                </a:solidFill>
                <a:latin typeface="Times New Roman"/>
                <a:ea typeface="Times New Roman"/>
                <a:cs typeface="Times New Roman"/>
                <a:sym typeface="Times New Roman"/>
              </a:rPr>
              <a:t>Mr. BHARANI KUMAR DEPURU</a:t>
            </a:r>
            <a:endParaRPr b="1" i="0" sz="1800">
              <a:solidFill>
                <a:schemeClr val="accent1"/>
              </a:solidFill>
              <a:latin typeface="Times New Roman"/>
              <a:ea typeface="Times New Roman"/>
              <a:cs typeface="Times New Roman"/>
              <a:sym typeface="Times New Roman"/>
            </a:endParaRPr>
          </a:p>
          <a:p>
            <a:pPr indent="0" lvl="0" marL="0" marR="0" rtl="0" algn="l">
              <a:spcBef>
                <a:spcPts val="0"/>
              </a:spcBef>
              <a:spcAft>
                <a:spcPts val="0"/>
              </a:spcAft>
              <a:buNone/>
            </a:pPr>
            <a:r>
              <a:rPr b="1" i="0" lang="en-US" sz="1800" u="none" cap="none" strike="noStrike">
                <a:solidFill>
                  <a:srgbClr val="4472C4"/>
                </a:solidFill>
                <a:latin typeface="Times New Roman"/>
                <a:ea typeface="Times New Roman"/>
                <a:cs typeface="Times New Roman"/>
                <a:sym typeface="Times New Roman"/>
              </a:rPr>
              <a:t>Director :</a:t>
            </a:r>
            <a:r>
              <a:rPr b="1" lang="en-US" sz="1800" u="none" cap="none" strike="noStrike">
                <a:solidFill>
                  <a:schemeClr val="accent1"/>
                </a:solidFill>
                <a:latin typeface="Times New Roman"/>
                <a:ea typeface="Times New Roman"/>
                <a:cs typeface="Times New Roman"/>
                <a:sym typeface="Times New Roman"/>
              </a:rPr>
              <a:t> 360 Digi TMG</a:t>
            </a:r>
            <a:endParaRPr sz="1800">
              <a:solidFill>
                <a:schemeClr val="accent1"/>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1800" u="sng">
                <a:solidFill>
                  <a:schemeClr val="accent1"/>
                </a:solidFill>
                <a:latin typeface="Times New Roman"/>
                <a:ea typeface="Times New Roman"/>
                <a:cs typeface="Times New Roman"/>
                <a:sym typeface="Times New Roman"/>
              </a:rPr>
              <a:t>https://www.linkedin.com/in/bharanikumardepuru</a:t>
            </a:r>
            <a:endParaRPr b="1" sz="1800" u="sng">
              <a:solidFill>
                <a:schemeClr val="accent1"/>
              </a:solidFill>
              <a:latin typeface="Times New Roman"/>
              <a:ea typeface="Times New Roman"/>
              <a:cs typeface="Times New Roman"/>
              <a:sym typeface="Times New Roman"/>
            </a:endParaRPr>
          </a:p>
        </p:txBody>
      </p:sp>
      <p:pic>
        <p:nvPicPr>
          <p:cNvPr id="122" name="Google Shape;122;p2"/>
          <p:cNvPicPr preferRelativeResize="0"/>
          <p:nvPr/>
        </p:nvPicPr>
        <p:blipFill rotWithShape="1">
          <a:blip r:embed="rId9">
            <a:alphaModFix/>
          </a:blip>
          <a:srcRect b="0" l="0" r="0" t="0"/>
          <a:stretch/>
        </p:blipFill>
        <p:spPr>
          <a:xfrm>
            <a:off x="460374" y="1138443"/>
            <a:ext cx="1837267" cy="183726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20"/>
          <p:cNvPicPr preferRelativeResize="0"/>
          <p:nvPr/>
        </p:nvPicPr>
        <p:blipFill rotWithShape="1">
          <a:blip r:embed="rId3">
            <a:alphaModFix/>
          </a:blip>
          <a:srcRect b="0" l="0" r="0" t="0"/>
          <a:stretch/>
        </p:blipFill>
        <p:spPr>
          <a:xfrm>
            <a:off x="10658655" y="0"/>
            <a:ext cx="1524132" cy="536494"/>
          </a:xfrm>
          <a:prstGeom prst="rect">
            <a:avLst/>
          </a:prstGeom>
          <a:noFill/>
          <a:ln>
            <a:noFill/>
          </a:ln>
        </p:spPr>
      </p:pic>
      <p:cxnSp>
        <p:nvCxnSpPr>
          <p:cNvPr id="425" name="Google Shape;425;p20"/>
          <p:cNvCxnSpPr/>
          <p:nvPr/>
        </p:nvCxnSpPr>
        <p:spPr>
          <a:xfrm flipH="1" rot="10800000">
            <a:off x="0" y="6675078"/>
            <a:ext cx="10524812" cy="2923"/>
          </a:xfrm>
          <a:prstGeom prst="straightConnector1">
            <a:avLst/>
          </a:prstGeom>
          <a:noFill/>
          <a:ln cap="flat" cmpd="sng" w="9525">
            <a:solidFill>
              <a:srgbClr val="4A7DBA"/>
            </a:solidFill>
            <a:prstDash val="solid"/>
            <a:round/>
            <a:headEnd len="sm" w="sm" type="none"/>
            <a:tailEnd len="sm" w="sm" type="none"/>
          </a:ln>
        </p:spPr>
      </p:cxnSp>
      <p:pic>
        <p:nvPicPr>
          <p:cNvPr id="426" name="Google Shape;426;p20"/>
          <p:cNvPicPr preferRelativeResize="0"/>
          <p:nvPr/>
        </p:nvPicPr>
        <p:blipFill rotWithShape="1">
          <a:blip r:embed="rId4">
            <a:alphaModFix/>
          </a:blip>
          <a:srcRect b="0" l="0" r="0" t="0"/>
          <a:stretch/>
        </p:blipFill>
        <p:spPr>
          <a:xfrm>
            <a:off x="10658655" y="6413061"/>
            <a:ext cx="1457070" cy="524034"/>
          </a:xfrm>
          <a:prstGeom prst="rect">
            <a:avLst/>
          </a:prstGeom>
          <a:noFill/>
          <a:ln>
            <a:noFill/>
          </a:ln>
        </p:spPr>
      </p:pic>
      <p:sp>
        <p:nvSpPr>
          <p:cNvPr id="427" name="Google Shape;427;p20"/>
          <p:cNvSpPr txBox="1"/>
          <p:nvPr/>
        </p:nvSpPr>
        <p:spPr>
          <a:xfrm>
            <a:off x="0" y="-21139"/>
            <a:ext cx="12192000" cy="461665"/>
          </a:xfrm>
          <a:prstGeom prst="rect">
            <a:avLst/>
          </a:prstGeom>
          <a:solidFill>
            <a:srgbClr val="A5A5A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Visualization</a:t>
            </a:r>
            <a:endParaRPr b="1" i="0" sz="2400" u="none" cap="none" strike="noStrike">
              <a:solidFill>
                <a:srgbClr val="000000"/>
              </a:solidFill>
              <a:latin typeface="Times New Roman"/>
              <a:ea typeface="Times New Roman"/>
              <a:cs typeface="Times New Roman"/>
              <a:sym typeface="Times New Roman"/>
            </a:endParaRPr>
          </a:p>
        </p:txBody>
      </p:sp>
      <p:pic>
        <p:nvPicPr>
          <p:cNvPr id="428" name="Google Shape;428;p20"/>
          <p:cNvPicPr preferRelativeResize="0"/>
          <p:nvPr/>
        </p:nvPicPr>
        <p:blipFill rotWithShape="1">
          <a:blip r:embed="rId5">
            <a:alphaModFix/>
          </a:blip>
          <a:srcRect b="0" l="0" r="0" t="0"/>
          <a:stretch/>
        </p:blipFill>
        <p:spPr>
          <a:xfrm>
            <a:off x="10668003" y="-21141"/>
            <a:ext cx="1523996" cy="535490"/>
          </a:xfrm>
          <a:prstGeom prst="rect">
            <a:avLst/>
          </a:prstGeom>
          <a:noFill/>
          <a:ln>
            <a:noFill/>
          </a:ln>
        </p:spPr>
      </p:pic>
      <p:cxnSp>
        <p:nvCxnSpPr>
          <p:cNvPr id="429" name="Google Shape;429;p20"/>
          <p:cNvCxnSpPr/>
          <p:nvPr/>
        </p:nvCxnSpPr>
        <p:spPr>
          <a:xfrm flipH="1" rot="10800000">
            <a:off x="0" y="6630445"/>
            <a:ext cx="10524812" cy="2923"/>
          </a:xfrm>
          <a:prstGeom prst="straightConnector1">
            <a:avLst/>
          </a:prstGeom>
          <a:noFill/>
          <a:ln cap="flat" cmpd="sng" w="9525">
            <a:solidFill>
              <a:srgbClr val="4A7DBA"/>
            </a:solidFill>
            <a:prstDash val="solid"/>
            <a:round/>
            <a:headEnd len="sm" w="sm" type="none"/>
            <a:tailEnd len="sm" w="sm" type="none"/>
          </a:ln>
        </p:spPr>
      </p:cxnSp>
      <p:pic>
        <p:nvPicPr>
          <p:cNvPr id="430" name="Google Shape;430;p20"/>
          <p:cNvPicPr preferRelativeResize="0"/>
          <p:nvPr/>
        </p:nvPicPr>
        <p:blipFill rotWithShape="1">
          <a:blip r:embed="rId6">
            <a:alphaModFix/>
          </a:blip>
          <a:srcRect b="0" l="0" r="0" t="0"/>
          <a:stretch/>
        </p:blipFill>
        <p:spPr>
          <a:xfrm>
            <a:off x="10668003" y="6381748"/>
            <a:ext cx="1390807" cy="497393"/>
          </a:xfrm>
          <a:prstGeom prst="rect">
            <a:avLst/>
          </a:prstGeom>
          <a:noFill/>
          <a:ln>
            <a:noFill/>
          </a:ln>
        </p:spPr>
      </p:pic>
      <p:pic>
        <p:nvPicPr>
          <p:cNvPr id="431" name="Google Shape;431;p20"/>
          <p:cNvPicPr preferRelativeResize="0"/>
          <p:nvPr/>
        </p:nvPicPr>
        <p:blipFill rotWithShape="1">
          <a:blip r:embed="rId7">
            <a:alphaModFix/>
          </a:blip>
          <a:srcRect b="0" l="0" r="0" t="0"/>
          <a:stretch/>
        </p:blipFill>
        <p:spPr>
          <a:xfrm>
            <a:off x="6346614" y="3747925"/>
            <a:ext cx="5353688" cy="2537856"/>
          </a:xfrm>
          <a:prstGeom prst="rect">
            <a:avLst/>
          </a:prstGeom>
          <a:noFill/>
          <a:ln>
            <a:noFill/>
          </a:ln>
        </p:spPr>
      </p:pic>
      <p:pic>
        <p:nvPicPr>
          <p:cNvPr id="432" name="Google Shape;432;p20"/>
          <p:cNvPicPr preferRelativeResize="0"/>
          <p:nvPr/>
        </p:nvPicPr>
        <p:blipFill rotWithShape="1">
          <a:blip r:embed="rId8">
            <a:alphaModFix/>
          </a:blip>
          <a:srcRect b="0" l="0" r="0" t="0"/>
          <a:stretch/>
        </p:blipFill>
        <p:spPr>
          <a:xfrm>
            <a:off x="491699" y="3562754"/>
            <a:ext cx="5154432" cy="2723027"/>
          </a:xfrm>
          <a:prstGeom prst="rect">
            <a:avLst/>
          </a:prstGeom>
          <a:noFill/>
          <a:ln>
            <a:noFill/>
          </a:ln>
        </p:spPr>
      </p:pic>
      <p:pic>
        <p:nvPicPr>
          <p:cNvPr id="433" name="Google Shape;433;p20"/>
          <p:cNvPicPr preferRelativeResize="0"/>
          <p:nvPr/>
        </p:nvPicPr>
        <p:blipFill rotWithShape="1">
          <a:blip r:embed="rId9">
            <a:alphaModFix/>
          </a:blip>
          <a:srcRect b="0" l="0" r="0" t="0"/>
          <a:stretch/>
        </p:blipFill>
        <p:spPr>
          <a:xfrm>
            <a:off x="6096001" y="799083"/>
            <a:ext cx="5604300" cy="2907132"/>
          </a:xfrm>
          <a:prstGeom prst="rect">
            <a:avLst/>
          </a:prstGeom>
          <a:noFill/>
          <a:ln>
            <a:noFill/>
          </a:ln>
        </p:spPr>
      </p:pic>
      <p:pic>
        <p:nvPicPr>
          <p:cNvPr id="434" name="Google Shape;434;p20"/>
          <p:cNvPicPr preferRelativeResize="0"/>
          <p:nvPr/>
        </p:nvPicPr>
        <p:blipFill rotWithShape="1">
          <a:blip r:embed="rId10">
            <a:alphaModFix/>
          </a:blip>
          <a:srcRect b="0" l="0" r="0" t="0"/>
          <a:stretch/>
        </p:blipFill>
        <p:spPr>
          <a:xfrm>
            <a:off x="491699" y="641729"/>
            <a:ext cx="5154432" cy="27230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1"/>
          <p:cNvSpPr txBox="1"/>
          <p:nvPr>
            <p:ph type="title"/>
          </p:nvPr>
        </p:nvSpPr>
        <p:spPr>
          <a:xfrm>
            <a:off x="9213" y="2"/>
            <a:ext cx="12182788" cy="535491"/>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CORRELATION PLOT</a:t>
            </a:r>
            <a:endParaRPr/>
          </a:p>
        </p:txBody>
      </p:sp>
      <p:pic>
        <p:nvPicPr>
          <p:cNvPr id="440" name="Google Shape;440;p21"/>
          <p:cNvPicPr preferRelativeResize="0"/>
          <p:nvPr/>
        </p:nvPicPr>
        <p:blipFill rotWithShape="1">
          <a:blip r:embed="rId3">
            <a:alphaModFix/>
          </a:blip>
          <a:srcRect b="0" l="0" r="0" t="0"/>
          <a:stretch/>
        </p:blipFill>
        <p:spPr>
          <a:xfrm>
            <a:off x="10658655" y="0"/>
            <a:ext cx="1524132" cy="536494"/>
          </a:xfrm>
          <a:prstGeom prst="rect">
            <a:avLst/>
          </a:prstGeom>
          <a:noFill/>
          <a:ln>
            <a:noFill/>
          </a:ln>
        </p:spPr>
      </p:pic>
      <p:cxnSp>
        <p:nvCxnSpPr>
          <p:cNvPr id="441" name="Google Shape;441;p21"/>
          <p:cNvCxnSpPr/>
          <p:nvPr/>
        </p:nvCxnSpPr>
        <p:spPr>
          <a:xfrm flipH="1" rot="10800000">
            <a:off x="0" y="6675078"/>
            <a:ext cx="10524812" cy="2923"/>
          </a:xfrm>
          <a:prstGeom prst="straightConnector1">
            <a:avLst/>
          </a:prstGeom>
          <a:noFill/>
          <a:ln cap="flat" cmpd="sng" w="9525">
            <a:solidFill>
              <a:srgbClr val="4A7DBA"/>
            </a:solidFill>
            <a:prstDash val="solid"/>
            <a:round/>
            <a:headEnd len="sm" w="sm" type="none"/>
            <a:tailEnd len="sm" w="sm" type="none"/>
          </a:ln>
        </p:spPr>
      </p:cxnSp>
      <p:pic>
        <p:nvPicPr>
          <p:cNvPr id="442" name="Google Shape;442;p21"/>
          <p:cNvPicPr preferRelativeResize="0"/>
          <p:nvPr/>
        </p:nvPicPr>
        <p:blipFill rotWithShape="1">
          <a:blip r:embed="rId4">
            <a:alphaModFix/>
          </a:blip>
          <a:srcRect b="0" l="0" r="0" t="0"/>
          <a:stretch/>
        </p:blipFill>
        <p:spPr>
          <a:xfrm>
            <a:off x="10658655" y="6413061"/>
            <a:ext cx="1457070" cy="524034"/>
          </a:xfrm>
          <a:prstGeom prst="rect">
            <a:avLst/>
          </a:prstGeom>
          <a:noFill/>
          <a:ln>
            <a:noFill/>
          </a:ln>
        </p:spPr>
      </p:pic>
      <p:pic>
        <p:nvPicPr>
          <p:cNvPr id="443" name="Google Shape;443;p21"/>
          <p:cNvPicPr preferRelativeResize="0"/>
          <p:nvPr/>
        </p:nvPicPr>
        <p:blipFill rotWithShape="1">
          <a:blip r:embed="rId5">
            <a:alphaModFix/>
          </a:blip>
          <a:srcRect b="0" l="0" r="0" t="0"/>
          <a:stretch/>
        </p:blipFill>
        <p:spPr>
          <a:xfrm>
            <a:off x="1631620" y="728771"/>
            <a:ext cx="8386894" cy="540045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2"/>
          <p:cNvSpPr txBox="1"/>
          <p:nvPr/>
        </p:nvSpPr>
        <p:spPr>
          <a:xfrm>
            <a:off x="0" y="-7632"/>
            <a:ext cx="12192000" cy="461624"/>
          </a:xfrm>
          <a:prstGeom prst="rect">
            <a:avLst/>
          </a:prstGeom>
          <a:solidFill>
            <a:srgbClr val="A5A5A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Pair plot</a:t>
            </a:r>
            <a:endParaRPr b="1" i="0" sz="2400" u="none" cap="none" strike="noStrike">
              <a:solidFill>
                <a:schemeClr val="dk1"/>
              </a:solidFill>
              <a:latin typeface="Times New Roman"/>
              <a:ea typeface="Times New Roman"/>
              <a:cs typeface="Times New Roman"/>
              <a:sym typeface="Times New Roman"/>
            </a:endParaRPr>
          </a:p>
        </p:txBody>
      </p:sp>
      <p:pic>
        <p:nvPicPr>
          <p:cNvPr id="449" name="Google Shape;449;p22"/>
          <p:cNvPicPr preferRelativeResize="0"/>
          <p:nvPr/>
        </p:nvPicPr>
        <p:blipFill rotWithShape="1">
          <a:blip r:embed="rId3">
            <a:alphaModFix/>
          </a:blip>
          <a:srcRect b="0" l="0" r="0" t="0"/>
          <a:stretch/>
        </p:blipFill>
        <p:spPr>
          <a:xfrm>
            <a:off x="10663003" y="6346588"/>
            <a:ext cx="1390807" cy="497393"/>
          </a:xfrm>
          <a:prstGeom prst="rect">
            <a:avLst/>
          </a:prstGeom>
          <a:noFill/>
          <a:ln>
            <a:noFill/>
          </a:ln>
        </p:spPr>
      </p:pic>
      <p:cxnSp>
        <p:nvCxnSpPr>
          <p:cNvPr id="450" name="Google Shape;450;p22"/>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pic>
        <p:nvPicPr>
          <p:cNvPr id="451" name="Google Shape;451;p22"/>
          <p:cNvPicPr preferRelativeResize="0"/>
          <p:nvPr/>
        </p:nvPicPr>
        <p:blipFill rotWithShape="1">
          <a:blip r:embed="rId4">
            <a:alphaModFix/>
          </a:blip>
          <a:srcRect b="0" l="0" r="0" t="0"/>
          <a:stretch/>
        </p:blipFill>
        <p:spPr>
          <a:xfrm>
            <a:off x="10668003" y="0"/>
            <a:ext cx="1523996" cy="453992"/>
          </a:xfrm>
          <a:prstGeom prst="rect">
            <a:avLst/>
          </a:prstGeom>
          <a:noFill/>
          <a:ln>
            <a:noFill/>
          </a:ln>
        </p:spPr>
      </p:pic>
      <p:pic>
        <p:nvPicPr>
          <p:cNvPr id="452" name="Google Shape;452;p22"/>
          <p:cNvPicPr preferRelativeResize="0"/>
          <p:nvPr/>
        </p:nvPicPr>
        <p:blipFill rotWithShape="1">
          <a:blip r:embed="rId5">
            <a:alphaModFix/>
          </a:blip>
          <a:srcRect b="0" l="0" r="0" t="0"/>
          <a:stretch/>
        </p:blipFill>
        <p:spPr>
          <a:xfrm>
            <a:off x="677334" y="527394"/>
            <a:ext cx="10579946" cy="57397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8" name="Google Shape;458;p23"/>
          <p:cNvSpPr/>
          <p:nvPr/>
        </p:nvSpPr>
        <p:spPr>
          <a:xfrm>
            <a:off x="1114426" y="0"/>
            <a:ext cx="9963151"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cap="flat" cmpd="sng" w="9525">
            <a:solidFill>
              <a:srgbClr val="EFEFEF"/>
            </a:solidFill>
            <a:prstDash val="solid"/>
            <a:miter lim="800000"/>
            <a:headEnd len="sm" w="sm" type="none"/>
            <a:tailEnd len="sm" w="sm" type="none"/>
          </a:ln>
          <a:effectLst>
            <a:outerShdw blurRad="139700" sx="102000" rotWithShape="0" algn="ctr" sy="102000">
              <a:srgbClr val="D8D8D8">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9" name="Google Shape;459;p23"/>
          <p:cNvSpPr/>
          <p:nvPr/>
        </p:nvSpPr>
        <p:spPr>
          <a:xfrm>
            <a:off x="1121664" y="0"/>
            <a:ext cx="9938243"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0" name="Google Shape;460;p23"/>
          <p:cNvSpPr/>
          <p:nvPr/>
        </p:nvSpPr>
        <p:spPr>
          <a:xfrm>
            <a:off x="1566207" y="2"/>
            <a:ext cx="9144000" cy="215235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800"/>
              <a:buFont typeface="Arial"/>
              <a:buNone/>
            </a:pPr>
            <a:r>
              <a:rPr b="1" i="0" lang="en-US" sz="4800" u="none" cap="none" strike="noStrike">
                <a:solidFill>
                  <a:schemeClr val="dk1"/>
                </a:solidFill>
                <a:latin typeface="Times New Roman"/>
                <a:ea typeface="Times New Roman"/>
                <a:cs typeface="Times New Roman"/>
                <a:sym typeface="Times New Roman"/>
              </a:rPr>
              <a:t>MODEL BUILDING</a:t>
            </a:r>
            <a:endParaRPr b="1" i="0" sz="4800" u="none" cap="none" strike="noStrike">
              <a:solidFill>
                <a:schemeClr val="dk1"/>
              </a:solidFill>
              <a:latin typeface="Times New Roman"/>
              <a:ea typeface="Times New Roman"/>
              <a:cs typeface="Times New Roman"/>
              <a:sym typeface="Times New Roman"/>
            </a:endParaRPr>
          </a:p>
        </p:txBody>
      </p:sp>
      <p:pic>
        <p:nvPicPr>
          <p:cNvPr id="461" name="Google Shape;461;p23"/>
          <p:cNvPicPr preferRelativeResize="0"/>
          <p:nvPr/>
        </p:nvPicPr>
        <p:blipFill rotWithShape="1">
          <a:blip r:embed="rId3">
            <a:alphaModFix/>
          </a:blip>
          <a:srcRect b="0" l="0" r="0" t="0"/>
          <a:stretch/>
        </p:blipFill>
        <p:spPr>
          <a:xfrm>
            <a:off x="10734598" y="6404512"/>
            <a:ext cx="1390807" cy="453489"/>
          </a:xfrm>
          <a:prstGeom prst="rect">
            <a:avLst/>
          </a:prstGeom>
          <a:noFill/>
          <a:ln>
            <a:noFill/>
          </a:ln>
        </p:spPr>
      </p:pic>
      <p:cxnSp>
        <p:nvCxnSpPr>
          <p:cNvPr id="462" name="Google Shape;462;p23"/>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sp>
        <p:nvSpPr>
          <p:cNvPr id="463" name="Google Shape;463;p23"/>
          <p:cNvSpPr/>
          <p:nvPr/>
        </p:nvSpPr>
        <p:spPr>
          <a:xfrm>
            <a:off x="3732628" y="6073426"/>
            <a:ext cx="4755000" cy="27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464" name="Google Shape;464;p23"/>
          <p:cNvPicPr preferRelativeResize="0"/>
          <p:nvPr/>
        </p:nvPicPr>
        <p:blipFill rotWithShape="1">
          <a:blip r:embed="rId4">
            <a:alphaModFix/>
          </a:blip>
          <a:srcRect b="0" l="0" r="0" t="0"/>
          <a:stretch/>
        </p:blipFill>
        <p:spPr>
          <a:xfrm>
            <a:off x="10668003" y="0"/>
            <a:ext cx="1523996" cy="535490"/>
          </a:xfrm>
          <a:prstGeom prst="rect">
            <a:avLst/>
          </a:prstGeom>
          <a:noFill/>
          <a:ln>
            <a:noFill/>
          </a:ln>
        </p:spPr>
      </p:pic>
      <p:pic>
        <p:nvPicPr>
          <p:cNvPr id="465" name="Google Shape;465;p23"/>
          <p:cNvPicPr preferRelativeResize="0"/>
          <p:nvPr/>
        </p:nvPicPr>
        <p:blipFill rotWithShape="1">
          <a:blip r:embed="rId5">
            <a:alphaModFix/>
          </a:blip>
          <a:srcRect b="0" l="0" r="0" t="0"/>
          <a:stretch/>
        </p:blipFill>
        <p:spPr>
          <a:xfrm>
            <a:off x="2676940" y="1425660"/>
            <a:ext cx="7283065" cy="448188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24"/>
          <p:cNvSpPr/>
          <p:nvPr/>
        </p:nvSpPr>
        <p:spPr>
          <a:xfrm>
            <a:off x="0" y="26504"/>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1" name="Google Shape;471;p24"/>
          <p:cNvSpPr/>
          <p:nvPr/>
        </p:nvSpPr>
        <p:spPr>
          <a:xfrm>
            <a:off x="481051" y="703767"/>
            <a:ext cx="9938243" cy="5627204"/>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rgbClr val="2F5496"/>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rgbClr val="2F5496"/>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rgbClr val="2F5496"/>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rgbClr val="2F5496"/>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rgbClr val="2F5496"/>
                </a:solidFill>
                <a:latin typeface="Times New Roman"/>
                <a:ea typeface="Times New Roman"/>
                <a:cs typeface="Times New Roman"/>
                <a:sym typeface="Times New Roman"/>
              </a:rPr>
              <a:t>Packages used:</a:t>
            </a:r>
            <a:endParaRPr sz="2400">
              <a:solidFill>
                <a:srgbClr val="2F5496"/>
              </a:solidFill>
              <a:latin typeface="Times New Roman"/>
              <a:ea typeface="Times New Roman"/>
              <a:cs typeface="Times New Roman"/>
              <a:sym typeface="Times New Roman"/>
            </a:endParaRPr>
          </a:p>
          <a:p>
            <a:pPr indent="-127000" lvl="0" marL="0" marR="0" rtl="0" algn="l">
              <a:spcBef>
                <a:spcPts val="0"/>
              </a:spcBef>
              <a:spcAft>
                <a:spcPts val="0"/>
              </a:spcAft>
              <a:buClr>
                <a:srgbClr val="000000"/>
              </a:buClr>
              <a:buSzPts val="2000"/>
              <a:buFont typeface="Noto Sans"/>
              <a:buChar char="❖"/>
            </a:pP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Pandas  </a:t>
            </a:r>
            <a:r>
              <a:rPr lang="en-US" sz="2000">
                <a:solidFill>
                  <a:schemeClr val="dk1"/>
                </a:solidFill>
                <a:latin typeface="Times New Roman"/>
                <a:ea typeface="Times New Roman"/>
                <a:cs typeface="Times New Roman"/>
                <a:sym typeface="Times New Roman"/>
              </a:rPr>
              <a:t>is a package used for data manipulation and analysis.</a:t>
            </a:r>
            <a:endParaRPr sz="2000">
              <a:solidFill>
                <a:schemeClr val="dk1"/>
              </a:solidFill>
              <a:latin typeface="Times New Roman"/>
              <a:ea typeface="Times New Roman"/>
              <a:cs typeface="Times New Roman"/>
              <a:sym typeface="Times New Roman"/>
            </a:endParaRPr>
          </a:p>
          <a:p>
            <a:pPr indent="-127000" lvl="0" marL="0" marR="0" rtl="0" algn="l">
              <a:spcBef>
                <a:spcPts val="0"/>
              </a:spcBef>
              <a:spcAft>
                <a:spcPts val="0"/>
              </a:spcAft>
              <a:buClr>
                <a:srgbClr val="000000"/>
              </a:buClr>
              <a:buSzPts val="2000"/>
              <a:buFont typeface="Noto Sans"/>
              <a:buChar char="❖"/>
            </a:pP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NumPy </a:t>
            </a:r>
            <a:r>
              <a:rPr lang="en-US" sz="2000">
                <a:solidFill>
                  <a:schemeClr val="dk1"/>
                </a:solidFill>
                <a:latin typeface="Times New Roman"/>
                <a:ea typeface="Times New Roman"/>
                <a:cs typeface="Times New Roman"/>
                <a:sym typeface="Times New Roman"/>
              </a:rPr>
              <a:t>is a package used to perform a wide variety of mathematical operations on arrays. </a:t>
            </a:r>
            <a:endParaRPr sz="2000">
              <a:solidFill>
                <a:schemeClr val="dk1"/>
              </a:solidFill>
              <a:latin typeface="Times New Roman"/>
              <a:ea typeface="Times New Roman"/>
              <a:cs typeface="Times New Roman"/>
              <a:sym typeface="Times New Roman"/>
            </a:endParaRPr>
          </a:p>
          <a:p>
            <a:pPr indent="-127000" lvl="0" marL="0" marR="0" rtl="0" algn="l">
              <a:spcBef>
                <a:spcPts val="0"/>
              </a:spcBef>
              <a:spcAft>
                <a:spcPts val="0"/>
              </a:spcAft>
              <a:buClr>
                <a:srgbClr val="000000"/>
              </a:buClr>
              <a:buSzPts val="2000"/>
              <a:buFont typeface="Noto Sans"/>
              <a:buChar char="❖"/>
            </a:pP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Matplotlib </a:t>
            </a:r>
            <a:r>
              <a:rPr lang="en-US" sz="2000">
                <a:solidFill>
                  <a:schemeClr val="dk1"/>
                </a:solidFill>
                <a:latin typeface="Times New Roman"/>
                <a:ea typeface="Times New Roman"/>
                <a:cs typeface="Times New Roman"/>
                <a:sym typeface="Times New Roman"/>
              </a:rPr>
              <a:t>is a popular Python package used for data visualization.</a:t>
            </a:r>
            <a:endParaRPr sz="20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rgbClr val="000000"/>
              </a:buClr>
              <a:buSzPts val="2000"/>
              <a:buFont typeface="Noto Sans Symbols"/>
              <a:buChar char="❖"/>
            </a:pPr>
            <a:r>
              <a:rPr b="1" lang="en-US" sz="2000">
                <a:solidFill>
                  <a:schemeClr val="dk1"/>
                </a:solidFill>
                <a:latin typeface="Times New Roman"/>
                <a:ea typeface="Times New Roman"/>
                <a:cs typeface="Times New Roman"/>
                <a:sym typeface="Times New Roman"/>
              </a:rPr>
              <a:t>Seaborn </a:t>
            </a:r>
            <a:r>
              <a:rPr lang="en-US" sz="2000">
                <a:solidFill>
                  <a:schemeClr val="dk1"/>
                </a:solidFill>
                <a:latin typeface="Times New Roman"/>
                <a:ea typeface="Times New Roman"/>
                <a:cs typeface="Times New Roman"/>
                <a:sym typeface="Times New Roman"/>
              </a:rPr>
              <a:t>is used for advanced data visualization.</a:t>
            </a:r>
            <a:endParaRPr sz="20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rgbClr val="000000"/>
              </a:buClr>
              <a:buSzPts val="2000"/>
              <a:buFont typeface="Noto Sans Symbols"/>
              <a:buChar char="❖"/>
            </a:pPr>
            <a:r>
              <a:rPr b="1" lang="en-US" sz="2000">
                <a:solidFill>
                  <a:schemeClr val="dk1"/>
                </a:solidFill>
                <a:latin typeface="Times New Roman"/>
                <a:ea typeface="Times New Roman"/>
                <a:cs typeface="Times New Roman"/>
                <a:sym typeface="Times New Roman"/>
              </a:rPr>
              <a:t>psycopg2 </a:t>
            </a:r>
            <a:r>
              <a:rPr lang="en-US" sz="2000">
                <a:solidFill>
                  <a:schemeClr val="dk1"/>
                </a:solidFill>
                <a:latin typeface="Times New Roman"/>
                <a:ea typeface="Times New Roman"/>
                <a:cs typeface="Times New Roman"/>
                <a:sym typeface="Times New Roman"/>
              </a:rPr>
              <a:t>is used to connect PostgreSQL to python.</a:t>
            </a:r>
            <a:endParaRPr sz="20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rgbClr val="000000"/>
              </a:buClr>
              <a:buSzPts val="2000"/>
              <a:buFont typeface="Noto Sans Symbols"/>
              <a:buChar char="❖"/>
            </a:pPr>
            <a:r>
              <a:rPr lang="en-US" sz="2000">
                <a:solidFill>
                  <a:schemeClr val="dk1"/>
                </a:solidFill>
                <a:latin typeface="Times New Roman"/>
                <a:ea typeface="Times New Roman"/>
                <a:cs typeface="Times New Roman"/>
                <a:sym typeface="Times New Roman"/>
              </a:rPr>
              <a:t>from </a:t>
            </a:r>
            <a:r>
              <a:rPr b="1" lang="en-US" sz="2000">
                <a:solidFill>
                  <a:schemeClr val="dk1"/>
                </a:solidFill>
                <a:latin typeface="Times New Roman"/>
                <a:ea typeface="Times New Roman"/>
                <a:cs typeface="Times New Roman"/>
                <a:sym typeface="Times New Roman"/>
              </a:rPr>
              <a:t>sklearn.preprocessing</a:t>
            </a:r>
            <a:r>
              <a:rPr lang="en-US" sz="2000">
                <a:solidFill>
                  <a:schemeClr val="dk1"/>
                </a:solidFill>
                <a:latin typeface="Times New Roman"/>
                <a:ea typeface="Times New Roman"/>
                <a:cs typeface="Times New Roman"/>
                <a:sym typeface="Times New Roman"/>
              </a:rPr>
              <a:t> import </a:t>
            </a:r>
            <a:r>
              <a:rPr b="1" lang="en-US" sz="2000">
                <a:solidFill>
                  <a:schemeClr val="dk1"/>
                </a:solidFill>
                <a:latin typeface="Times New Roman"/>
                <a:ea typeface="Times New Roman"/>
                <a:cs typeface="Times New Roman"/>
                <a:sym typeface="Times New Roman"/>
              </a:rPr>
              <a:t>OneHotEncoder </a:t>
            </a:r>
            <a:r>
              <a:rPr lang="en-US" sz="2000">
                <a:solidFill>
                  <a:schemeClr val="dk1"/>
                </a:solidFill>
                <a:latin typeface="Times New Roman"/>
                <a:ea typeface="Times New Roman"/>
                <a:cs typeface="Times New Roman"/>
                <a:sym typeface="Times New Roman"/>
              </a:rPr>
              <a:t>is a function used to transform non-numerical data to numerical data.</a:t>
            </a:r>
            <a:endParaRPr sz="20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rgbClr val="000000"/>
              </a:buClr>
              <a:buSzPts val="2000"/>
              <a:buFont typeface="Noto Sans Symbols"/>
              <a:buChar char="❖"/>
            </a:pPr>
            <a:r>
              <a:rPr lang="en-US" sz="2000">
                <a:solidFill>
                  <a:schemeClr val="dk1"/>
                </a:solidFill>
                <a:latin typeface="Times New Roman"/>
                <a:ea typeface="Times New Roman"/>
                <a:cs typeface="Times New Roman"/>
                <a:sym typeface="Times New Roman"/>
              </a:rPr>
              <a:t>from </a:t>
            </a:r>
            <a:r>
              <a:rPr b="1" lang="en-US" sz="2000">
                <a:solidFill>
                  <a:schemeClr val="dk1"/>
                </a:solidFill>
                <a:latin typeface="Times New Roman"/>
                <a:ea typeface="Times New Roman"/>
                <a:cs typeface="Times New Roman"/>
                <a:sym typeface="Times New Roman"/>
              </a:rPr>
              <a:t>sklearn.model_selection</a:t>
            </a:r>
            <a:r>
              <a:rPr lang="en-US" sz="2000">
                <a:solidFill>
                  <a:schemeClr val="dk1"/>
                </a:solidFill>
                <a:latin typeface="Times New Roman"/>
                <a:ea typeface="Times New Roman"/>
                <a:cs typeface="Times New Roman"/>
                <a:sym typeface="Times New Roman"/>
              </a:rPr>
              <a:t> import </a:t>
            </a:r>
            <a:r>
              <a:rPr b="1" lang="en-US" sz="2000">
                <a:solidFill>
                  <a:schemeClr val="dk1"/>
                </a:solidFill>
                <a:latin typeface="Times New Roman"/>
                <a:ea typeface="Times New Roman"/>
                <a:cs typeface="Times New Roman"/>
                <a:sym typeface="Times New Roman"/>
              </a:rPr>
              <a:t>train_test_split </a:t>
            </a:r>
            <a:r>
              <a:rPr lang="en-US" sz="2000">
                <a:solidFill>
                  <a:schemeClr val="dk1"/>
                </a:solidFill>
                <a:latin typeface="Times New Roman"/>
                <a:ea typeface="Times New Roman"/>
                <a:cs typeface="Times New Roman"/>
                <a:sym typeface="Times New Roman"/>
              </a:rPr>
              <a:t>is a function used to split data into training set and testing set.</a:t>
            </a:r>
            <a:endParaRPr sz="2000">
              <a:solidFill>
                <a:schemeClr val="dk1"/>
              </a:solidFill>
              <a:latin typeface="Times New Roman"/>
              <a:ea typeface="Times New Roman"/>
              <a:cs typeface="Times New Roman"/>
              <a:sym typeface="Times New Roman"/>
            </a:endParaRPr>
          </a:p>
          <a:p>
            <a:pPr indent="-127000" lvl="0" marL="0" marR="0" rtl="0" algn="l">
              <a:spcBef>
                <a:spcPts val="0"/>
              </a:spcBef>
              <a:spcAft>
                <a:spcPts val="0"/>
              </a:spcAft>
              <a:buClr>
                <a:srgbClr val="000000"/>
              </a:buClr>
              <a:buSzPts val="2000"/>
              <a:buFont typeface="Noto Sans"/>
              <a:buChar char="❖"/>
            </a:pPr>
            <a:r>
              <a:rPr b="1"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from </a:t>
            </a:r>
            <a:r>
              <a:rPr b="1" lang="en-US" sz="2000">
                <a:solidFill>
                  <a:schemeClr val="dk1"/>
                </a:solidFill>
                <a:latin typeface="Times New Roman"/>
                <a:ea typeface="Times New Roman"/>
                <a:cs typeface="Times New Roman"/>
                <a:sym typeface="Times New Roman"/>
              </a:rPr>
              <a:t>sklearn.compose </a:t>
            </a:r>
            <a:r>
              <a:rPr lang="en-US" sz="2000">
                <a:solidFill>
                  <a:schemeClr val="dk1"/>
                </a:solidFill>
                <a:latin typeface="Times New Roman"/>
                <a:ea typeface="Times New Roman"/>
                <a:cs typeface="Times New Roman"/>
                <a:sym typeface="Times New Roman"/>
              </a:rPr>
              <a:t>import </a:t>
            </a:r>
            <a:r>
              <a:rPr b="1" lang="en-US" sz="2000">
                <a:solidFill>
                  <a:schemeClr val="dk1"/>
                </a:solidFill>
                <a:latin typeface="Times New Roman"/>
                <a:ea typeface="Times New Roman"/>
                <a:cs typeface="Times New Roman"/>
                <a:sym typeface="Times New Roman"/>
              </a:rPr>
              <a:t>make_column_transformer </a:t>
            </a:r>
            <a:r>
              <a:rPr lang="en-US" sz="2000">
                <a:solidFill>
                  <a:schemeClr val="dk1"/>
                </a:solidFill>
                <a:latin typeface="Times New Roman"/>
                <a:ea typeface="Times New Roman"/>
                <a:cs typeface="Times New Roman"/>
                <a:sym typeface="Times New Roman"/>
              </a:rPr>
              <a:t>is used to construct a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ColumnTransformer from the given transformers.</a:t>
            </a:r>
            <a:endParaRPr sz="2000">
              <a:solidFill>
                <a:schemeClr val="dk1"/>
              </a:solidFill>
              <a:latin typeface="Times New Roman"/>
              <a:ea typeface="Times New Roman"/>
              <a:cs typeface="Times New Roman"/>
              <a:sym typeface="Times New Roman"/>
            </a:endParaRPr>
          </a:p>
          <a:p>
            <a:pPr indent="0" lvl="0" marL="0" marR="0" rtl="0" algn="r">
              <a:spcBef>
                <a:spcPts val="0"/>
              </a:spcBef>
              <a:spcAft>
                <a:spcPts val="0"/>
              </a:spcAft>
              <a:buNone/>
            </a:pPr>
            <a:r>
              <a:rPr lang="en-US" sz="2000">
                <a:solidFill>
                  <a:schemeClr val="dk1"/>
                </a:solidFill>
                <a:latin typeface="Times New Roman"/>
                <a:ea typeface="Times New Roman"/>
                <a:cs typeface="Times New Roman"/>
                <a:sym typeface="Times New Roman"/>
              </a:rPr>
              <a:t>continued..</a:t>
            </a:r>
            <a:endParaRPr sz="2000">
              <a:solidFill>
                <a:schemeClr val="dk1"/>
              </a:solidFill>
              <a:latin typeface="Times New Roman"/>
              <a:ea typeface="Times New Roman"/>
              <a:cs typeface="Times New Roman"/>
              <a:sym typeface="Times New Roman"/>
            </a:endParaRPr>
          </a:p>
        </p:txBody>
      </p:sp>
      <p:sp>
        <p:nvSpPr>
          <p:cNvPr id="472" name="Google Shape;472;p24"/>
          <p:cNvSpPr/>
          <p:nvPr/>
        </p:nvSpPr>
        <p:spPr>
          <a:xfrm>
            <a:off x="487417" y="527030"/>
            <a:ext cx="10524811" cy="1420934"/>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None/>
            </a:pPr>
            <a:r>
              <a:t/>
            </a:r>
            <a:endParaRPr b="0" i="0" sz="2520" u="none" cap="none" strike="noStrike">
              <a:solidFill>
                <a:srgbClr val="000000"/>
              </a:solidFill>
              <a:latin typeface="Times New Roman"/>
              <a:ea typeface="Times New Roman"/>
              <a:cs typeface="Times New Roman"/>
              <a:sym typeface="Times New Roman"/>
            </a:endParaRPr>
          </a:p>
          <a:p>
            <a:pPr indent="0" lvl="0" marL="0" marR="0" rtl="0" algn="l">
              <a:lnSpc>
                <a:spcPct val="80000"/>
              </a:lnSpc>
              <a:spcBef>
                <a:spcPts val="0"/>
              </a:spcBef>
              <a:spcAft>
                <a:spcPts val="0"/>
              </a:spcAft>
              <a:buNone/>
            </a:pPr>
            <a:r>
              <a:rPr b="0" i="0" lang="en-US" sz="2520" u="none" cap="none" strike="noStrike">
                <a:solidFill>
                  <a:srgbClr val="000000"/>
                </a:solidFill>
                <a:latin typeface="Times New Roman"/>
                <a:ea typeface="Times New Roman"/>
                <a:cs typeface="Times New Roman"/>
                <a:sym typeface="Times New Roman"/>
              </a:rPr>
              <a:t>A machine learning model is built by learning and generalizing from training data, then applying that acquired knowledge to new data it has never seen before to make predictions and fulfill its purpose.</a:t>
            </a:r>
            <a:endParaRPr b="0" i="0" sz="2520" u="none" cap="none" strike="noStrike">
              <a:solidFill>
                <a:srgbClr val="000000"/>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2520"/>
              <a:buFont typeface="Calibri"/>
              <a:buNone/>
            </a:pPr>
            <a:r>
              <a:t/>
            </a:r>
            <a:endParaRPr i="0" sz="2520" u="none" cap="none" strike="noStrike">
              <a:solidFill>
                <a:srgbClr val="000000"/>
              </a:solidFill>
              <a:latin typeface="Times New Roman"/>
              <a:ea typeface="Times New Roman"/>
              <a:cs typeface="Times New Roman"/>
              <a:sym typeface="Times New Roman"/>
            </a:endParaRPr>
          </a:p>
        </p:txBody>
      </p:sp>
      <p:pic>
        <p:nvPicPr>
          <p:cNvPr id="473" name="Google Shape;473;p24"/>
          <p:cNvPicPr preferRelativeResize="0"/>
          <p:nvPr/>
        </p:nvPicPr>
        <p:blipFill rotWithShape="1">
          <a:blip r:embed="rId3">
            <a:alphaModFix/>
          </a:blip>
          <a:srcRect b="0" l="0" r="0" t="0"/>
          <a:stretch/>
        </p:blipFill>
        <p:spPr>
          <a:xfrm>
            <a:off x="10663003" y="6336540"/>
            <a:ext cx="1390807" cy="497393"/>
          </a:xfrm>
          <a:prstGeom prst="rect">
            <a:avLst/>
          </a:prstGeom>
          <a:noFill/>
          <a:ln>
            <a:noFill/>
          </a:ln>
        </p:spPr>
      </p:pic>
      <p:pic>
        <p:nvPicPr>
          <p:cNvPr id="474" name="Google Shape;474;p24"/>
          <p:cNvPicPr preferRelativeResize="0"/>
          <p:nvPr/>
        </p:nvPicPr>
        <p:blipFill rotWithShape="1">
          <a:blip r:embed="rId4">
            <a:alphaModFix/>
          </a:blip>
          <a:srcRect b="0" l="0" r="0" t="0"/>
          <a:stretch/>
        </p:blipFill>
        <p:spPr>
          <a:xfrm>
            <a:off x="10668003" y="0"/>
            <a:ext cx="1523996" cy="426720"/>
          </a:xfrm>
          <a:prstGeom prst="rect">
            <a:avLst/>
          </a:prstGeom>
          <a:noFill/>
          <a:ln>
            <a:noFill/>
          </a:ln>
        </p:spPr>
      </p:pic>
      <p:cxnSp>
        <p:nvCxnSpPr>
          <p:cNvPr id="475" name="Google Shape;475;p24"/>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sp>
        <p:nvSpPr>
          <p:cNvPr id="476" name="Google Shape;476;p24"/>
          <p:cNvSpPr txBox="1"/>
          <p:nvPr/>
        </p:nvSpPr>
        <p:spPr>
          <a:xfrm>
            <a:off x="-32233" y="5017"/>
            <a:ext cx="10677466" cy="535491"/>
          </a:xfrm>
          <a:prstGeom prst="rect">
            <a:avLst/>
          </a:prstGeom>
          <a:solidFill>
            <a:srgbClr val="A5A5A5"/>
          </a:solid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chemeClr val="dk1"/>
              </a:buClr>
              <a:buSzPts val="3000"/>
              <a:buFont typeface="Georgia"/>
              <a:buNone/>
            </a:pPr>
            <a:r>
              <a:rPr b="1" i="0" lang="en-US" sz="3200" u="none" cap="none" strike="noStrike">
                <a:solidFill>
                  <a:srgbClr val="000000"/>
                </a:solidFill>
                <a:latin typeface="Times New Roman"/>
                <a:ea typeface="Times New Roman"/>
                <a:cs typeface="Times New Roman"/>
                <a:sym typeface="Times New Roman"/>
              </a:rPr>
              <a:t>MODEL  BUILDING</a:t>
            </a:r>
            <a:endParaRPr b="1" i="0"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25"/>
          <p:cNvSpPr/>
          <p:nvPr/>
        </p:nvSpPr>
        <p:spPr>
          <a:xfrm>
            <a:off x="-32233" y="-402652"/>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2" name="Google Shape;482;p25"/>
          <p:cNvSpPr/>
          <p:nvPr/>
        </p:nvSpPr>
        <p:spPr>
          <a:xfrm>
            <a:off x="259977" y="699248"/>
            <a:ext cx="10159318" cy="4320987"/>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rgbClr val="2F5496"/>
                </a:solidFill>
                <a:latin typeface="Times New Roman"/>
                <a:ea typeface="Times New Roman"/>
                <a:cs typeface="Times New Roman"/>
                <a:sym typeface="Times New Roman"/>
              </a:rPr>
              <a:t>Packages used continued:</a:t>
            </a:r>
            <a:endParaRPr sz="2400">
              <a:solidFill>
                <a:srgbClr val="2F5496"/>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rgbClr val="2F5496"/>
              </a:solidFill>
              <a:latin typeface="Times New Roman"/>
              <a:ea typeface="Times New Roman"/>
              <a:cs typeface="Times New Roman"/>
              <a:sym typeface="Times New Roman"/>
            </a:endParaRPr>
          </a:p>
          <a:p>
            <a:pPr indent="-127000" lvl="0" marL="0" marR="0" rtl="0" algn="l">
              <a:spcBef>
                <a:spcPts val="0"/>
              </a:spcBef>
              <a:spcAft>
                <a:spcPts val="0"/>
              </a:spcAft>
              <a:buClr>
                <a:srgbClr val="000000"/>
              </a:buClr>
              <a:buSzPts val="2000"/>
              <a:buFont typeface="Noto Sans"/>
              <a:buChar char="❖"/>
            </a:pPr>
            <a:r>
              <a:rPr lang="en-US" sz="2000">
                <a:solidFill>
                  <a:schemeClr val="dk1"/>
                </a:solidFill>
                <a:latin typeface="Times New Roman"/>
                <a:ea typeface="Times New Roman"/>
                <a:cs typeface="Times New Roman"/>
                <a:sym typeface="Times New Roman"/>
              </a:rPr>
              <a:t> from </a:t>
            </a:r>
            <a:r>
              <a:rPr b="1" lang="en-US" sz="2000">
                <a:solidFill>
                  <a:schemeClr val="dk1"/>
                </a:solidFill>
                <a:latin typeface="Times New Roman"/>
                <a:ea typeface="Times New Roman"/>
                <a:cs typeface="Times New Roman"/>
                <a:sym typeface="Times New Roman"/>
              </a:rPr>
              <a:t>sklearn.pipeline </a:t>
            </a:r>
            <a:r>
              <a:rPr lang="en-US" sz="2000">
                <a:solidFill>
                  <a:schemeClr val="dk1"/>
                </a:solidFill>
                <a:latin typeface="Times New Roman"/>
                <a:ea typeface="Times New Roman"/>
                <a:cs typeface="Times New Roman"/>
                <a:sym typeface="Times New Roman"/>
              </a:rPr>
              <a:t>import </a:t>
            </a:r>
            <a:r>
              <a:rPr b="1" lang="en-US" sz="2000">
                <a:solidFill>
                  <a:schemeClr val="dk1"/>
                </a:solidFill>
                <a:latin typeface="Times New Roman"/>
                <a:ea typeface="Times New Roman"/>
                <a:cs typeface="Times New Roman"/>
                <a:sym typeface="Times New Roman"/>
              </a:rPr>
              <a:t>make_pipeline </a:t>
            </a:r>
            <a:r>
              <a:rPr lang="en-US" sz="2000">
                <a:solidFill>
                  <a:schemeClr val="dk1"/>
                </a:solidFill>
                <a:latin typeface="Times New Roman"/>
                <a:ea typeface="Times New Roman"/>
                <a:cs typeface="Times New Roman"/>
                <a:sym typeface="Times New Roman"/>
              </a:rPr>
              <a:t>is used to construct a pipeline from given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estimators.</a:t>
            </a:r>
            <a:endParaRPr sz="2000">
              <a:solidFill>
                <a:schemeClr val="dk1"/>
              </a:solidFill>
              <a:latin typeface="Times New Roman"/>
              <a:ea typeface="Times New Roman"/>
              <a:cs typeface="Times New Roman"/>
              <a:sym typeface="Times New Roman"/>
            </a:endParaRPr>
          </a:p>
          <a:p>
            <a:pPr indent="-127000" lvl="0" marL="0" marR="0" rtl="0" algn="l">
              <a:spcBef>
                <a:spcPts val="0"/>
              </a:spcBef>
              <a:spcAft>
                <a:spcPts val="0"/>
              </a:spcAft>
              <a:buClr>
                <a:srgbClr val="000000"/>
              </a:buClr>
              <a:buSzPts val="2000"/>
              <a:buFont typeface="Noto Sans"/>
              <a:buChar char="❖"/>
            </a:pPr>
            <a:r>
              <a:rPr lang="en-US" sz="2000">
                <a:solidFill>
                  <a:schemeClr val="dk1"/>
                </a:solidFill>
                <a:latin typeface="Times New Roman"/>
                <a:ea typeface="Times New Roman"/>
                <a:cs typeface="Times New Roman"/>
                <a:sym typeface="Times New Roman"/>
              </a:rPr>
              <a:t> from </a:t>
            </a:r>
            <a:r>
              <a:rPr b="1" lang="en-US" sz="2000">
                <a:solidFill>
                  <a:schemeClr val="dk1"/>
                </a:solidFill>
                <a:latin typeface="Times New Roman"/>
                <a:ea typeface="Times New Roman"/>
                <a:cs typeface="Times New Roman"/>
                <a:sym typeface="Times New Roman"/>
              </a:rPr>
              <a:t>sklearn.ensemble </a:t>
            </a:r>
            <a:r>
              <a:rPr lang="en-US" sz="2000">
                <a:solidFill>
                  <a:schemeClr val="dk1"/>
                </a:solidFill>
                <a:latin typeface="Times New Roman"/>
                <a:ea typeface="Times New Roman"/>
                <a:cs typeface="Times New Roman"/>
                <a:sym typeface="Times New Roman"/>
              </a:rPr>
              <a:t>import</a:t>
            </a:r>
            <a:r>
              <a:rPr b="1" lang="en-US" sz="2000">
                <a:solidFill>
                  <a:schemeClr val="dk1"/>
                </a:solidFill>
                <a:latin typeface="Times New Roman"/>
                <a:ea typeface="Times New Roman"/>
                <a:cs typeface="Times New Roman"/>
                <a:sym typeface="Times New Roman"/>
              </a:rPr>
              <a:t> RandomForestRegressor </a:t>
            </a:r>
            <a:r>
              <a:rPr lang="en-US" sz="2000">
                <a:solidFill>
                  <a:schemeClr val="dk1"/>
                </a:solidFill>
                <a:latin typeface="Times New Roman"/>
                <a:ea typeface="Times New Roman"/>
                <a:cs typeface="Times New Roman"/>
                <a:sym typeface="Times New Roman"/>
              </a:rPr>
              <a:t>is used to understand the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relationship between the dependent variable and one or more independent variables.</a:t>
            </a:r>
            <a:endParaRPr sz="20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rgbClr val="000000"/>
              </a:buClr>
              <a:buSzPts val="2000"/>
              <a:buFont typeface="Noto Sans Symbols"/>
              <a:buChar char="❖"/>
            </a:pPr>
            <a:r>
              <a:rPr lang="en-US" sz="2000">
                <a:solidFill>
                  <a:schemeClr val="dk1"/>
                </a:solidFill>
                <a:latin typeface="Times New Roman"/>
                <a:ea typeface="Times New Roman"/>
                <a:cs typeface="Times New Roman"/>
                <a:sym typeface="Times New Roman"/>
              </a:rPr>
              <a:t>From </a:t>
            </a:r>
            <a:r>
              <a:rPr b="1" lang="en-US" sz="2000">
                <a:solidFill>
                  <a:schemeClr val="dk1"/>
                </a:solidFill>
                <a:latin typeface="Times New Roman"/>
                <a:ea typeface="Times New Roman"/>
                <a:cs typeface="Times New Roman"/>
                <a:sym typeface="Times New Roman"/>
              </a:rPr>
              <a:t>sklearn.metrics </a:t>
            </a:r>
            <a:r>
              <a:rPr lang="en-US" sz="2000">
                <a:solidFill>
                  <a:schemeClr val="dk1"/>
                </a:solidFill>
                <a:latin typeface="Times New Roman"/>
                <a:ea typeface="Times New Roman"/>
                <a:cs typeface="Times New Roman"/>
                <a:sym typeface="Times New Roman"/>
              </a:rPr>
              <a:t>import</a:t>
            </a:r>
            <a:r>
              <a:rPr b="1" lang="en-US" sz="2000">
                <a:solidFill>
                  <a:schemeClr val="dk1"/>
                </a:solidFill>
                <a:latin typeface="Times New Roman"/>
                <a:ea typeface="Times New Roman"/>
                <a:cs typeface="Times New Roman"/>
                <a:sym typeface="Times New Roman"/>
              </a:rPr>
              <a:t> mean_squared_error, mean_absolute_error, r2_score, accuracy_score </a:t>
            </a:r>
            <a:r>
              <a:rPr lang="en-US" sz="2000">
                <a:solidFill>
                  <a:schemeClr val="dk1"/>
                </a:solidFill>
                <a:latin typeface="Times New Roman"/>
                <a:ea typeface="Times New Roman"/>
                <a:cs typeface="Times New Roman"/>
                <a:sym typeface="Times New Roman"/>
              </a:rPr>
              <a:t>is used to get root mean square error(RMSE) and R2 score.</a:t>
            </a:r>
            <a:endParaRPr sz="2000">
              <a:solidFill>
                <a:schemeClr val="dk1"/>
              </a:solidFill>
              <a:latin typeface="Times New Roman"/>
              <a:ea typeface="Times New Roman"/>
              <a:cs typeface="Times New Roman"/>
              <a:sym typeface="Times New Roman"/>
            </a:endParaRPr>
          </a:p>
          <a:p>
            <a:pPr indent="-127000" lvl="0" marL="0" marR="0" rtl="0" algn="l">
              <a:spcBef>
                <a:spcPts val="0"/>
              </a:spcBef>
              <a:spcAft>
                <a:spcPts val="0"/>
              </a:spcAft>
              <a:buClr>
                <a:srgbClr val="000000"/>
              </a:buClr>
              <a:buSzPts val="2000"/>
              <a:buFont typeface="Noto Sans"/>
              <a:buChar char="❖"/>
            </a:pPr>
            <a:r>
              <a:rPr lang="en-US" sz="2000">
                <a:solidFill>
                  <a:schemeClr val="dk1"/>
                </a:solidFill>
                <a:latin typeface="Times New Roman"/>
                <a:ea typeface="Times New Roman"/>
                <a:cs typeface="Times New Roman"/>
                <a:sym typeface="Times New Roman"/>
              </a:rPr>
              <a:t> from </a:t>
            </a:r>
            <a:r>
              <a:rPr b="1" lang="en-US" sz="2000">
                <a:solidFill>
                  <a:schemeClr val="dk1"/>
                </a:solidFill>
                <a:latin typeface="Times New Roman"/>
                <a:ea typeface="Times New Roman"/>
                <a:cs typeface="Times New Roman"/>
                <a:sym typeface="Times New Roman"/>
              </a:rPr>
              <a:t>sklearn.SVM </a:t>
            </a:r>
            <a:r>
              <a:rPr lang="en-US" sz="2000">
                <a:solidFill>
                  <a:schemeClr val="dk1"/>
                </a:solidFill>
                <a:latin typeface="Times New Roman"/>
                <a:ea typeface="Times New Roman"/>
                <a:cs typeface="Times New Roman"/>
                <a:sym typeface="Times New Roman"/>
              </a:rPr>
              <a:t>import</a:t>
            </a:r>
            <a:r>
              <a:rPr b="1" lang="en-US" sz="2000">
                <a:solidFill>
                  <a:schemeClr val="dk1"/>
                </a:solidFill>
                <a:latin typeface="Times New Roman"/>
                <a:ea typeface="Times New Roman"/>
                <a:cs typeface="Times New Roman"/>
                <a:sym typeface="Times New Roman"/>
              </a:rPr>
              <a:t> SVC </a:t>
            </a:r>
            <a:r>
              <a:rPr lang="en-US" sz="2000">
                <a:solidFill>
                  <a:schemeClr val="dk1"/>
                </a:solidFill>
                <a:latin typeface="Times New Roman"/>
                <a:ea typeface="Times New Roman"/>
                <a:cs typeface="Times New Roman"/>
                <a:sym typeface="Times New Roman"/>
              </a:rPr>
              <a:t>is used to understand the relationship between the dependent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variable and one or more independent variables.</a:t>
            </a:r>
            <a:endParaRPr sz="2000">
              <a:solidFill>
                <a:schemeClr val="dk1"/>
              </a:solidFill>
              <a:latin typeface="Times New Roman"/>
              <a:ea typeface="Times New Roman"/>
              <a:cs typeface="Times New Roman"/>
              <a:sym typeface="Times New Roman"/>
            </a:endParaRPr>
          </a:p>
          <a:p>
            <a:pPr indent="-127000" lvl="0" marL="0" marR="0" rtl="0" algn="l">
              <a:spcBef>
                <a:spcPts val="0"/>
              </a:spcBef>
              <a:spcAft>
                <a:spcPts val="0"/>
              </a:spcAft>
              <a:buClr>
                <a:srgbClr val="000000"/>
              </a:buClr>
              <a:buSzPts val="2000"/>
              <a:buFont typeface="Noto Sans"/>
              <a:buChar char="❖"/>
            </a:pPr>
            <a:r>
              <a:rPr lang="en-US" sz="2000">
                <a:solidFill>
                  <a:schemeClr val="dk1"/>
                </a:solidFill>
                <a:latin typeface="Times New Roman"/>
                <a:ea typeface="Times New Roman"/>
                <a:cs typeface="Times New Roman"/>
                <a:sym typeface="Times New Roman"/>
              </a:rPr>
              <a:t> from </a:t>
            </a:r>
            <a:r>
              <a:rPr b="1" lang="en-US" sz="2000">
                <a:solidFill>
                  <a:schemeClr val="dk1"/>
                </a:solidFill>
                <a:latin typeface="Times New Roman"/>
                <a:ea typeface="Times New Roman"/>
                <a:cs typeface="Times New Roman"/>
                <a:sym typeface="Times New Roman"/>
              </a:rPr>
              <a:t>sklearn.metrics</a:t>
            </a:r>
            <a:r>
              <a:rPr lang="en-US" sz="2000">
                <a:solidFill>
                  <a:schemeClr val="dk1"/>
                </a:solidFill>
                <a:latin typeface="Times New Roman"/>
                <a:ea typeface="Times New Roman"/>
                <a:cs typeface="Times New Roman"/>
                <a:sym typeface="Times New Roman"/>
              </a:rPr>
              <a:t> import </a:t>
            </a:r>
            <a:r>
              <a:rPr b="1" lang="en-US" sz="2000">
                <a:solidFill>
                  <a:schemeClr val="dk1"/>
                </a:solidFill>
                <a:latin typeface="Times New Roman"/>
                <a:ea typeface="Times New Roman"/>
                <a:cs typeface="Times New Roman"/>
                <a:sym typeface="Times New Roman"/>
              </a:rPr>
              <a:t>accuracy_score, classification_report</a:t>
            </a:r>
            <a:r>
              <a:rPr lang="en-US" sz="2000">
                <a:solidFill>
                  <a:schemeClr val="dk1"/>
                </a:solidFill>
                <a:latin typeface="Times New Roman"/>
                <a:ea typeface="Times New Roman"/>
                <a:cs typeface="Times New Roman"/>
                <a:sym typeface="Times New Roman"/>
              </a:rPr>
              <a:t> is used to get accuracy classification score.</a:t>
            </a:r>
            <a:endParaRPr sz="2000">
              <a:solidFill>
                <a:schemeClr val="dk1"/>
              </a:solidFill>
              <a:latin typeface="Times New Roman"/>
              <a:ea typeface="Times New Roman"/>
              <a:cs typeface="Times New Roman"/>
              <a:sym typeface="Times New Roman"/>
            </a:endParaRPr>
          </a:p>
          <a:p>
            <a:pPr indent="-127000" lvl="0" marL="0" marR="0" rtl="0" algn="l">
              <a:spcBef>
                <a:spcPts val="0"/>
              </a:spcBef>
              <a:spcAft>
                <a:spcPts val="0"/>
              </a:spcAft>
              <a:buClr>
                <a:srgbClr val="000000"/>
              </a:buClr>
              <a:buSzPts val="2000"/>
              <a:buFont typeface="Noto Sans"/>
              <a:buChar char="❖"/>
            </a:pPr>
            <a:r>
              <a:rPr b="1" lang="en-US" sz="2000">
                <a:solidFill>
                  <a:schemeClr val="dk1"/>
                </a:solidFill>
                <a:latin typeface="Times New Roman"/>
                <a:ea typeface="Times New Roman"/>
                <a:cs typeface="Times New Roman"/>
                <a:sym typeface="Times New Roman"/>
              </a:rPr>
              <a:t> AgglomerativeClustering </a:t>
            </a:r>
            <a:r>
              <a:rPr lang="en-US" sz="2000">
                <a:solidFill>
                  <a:schemeClr val="dk1"/>
                </a:solidFill>
                <a:latin typeface="Times New Roman"/>
                <a:ea typeface="Times New Roman"/>
                <a:cs typeface="Times New Roman"/>
                <a:sym typeface="Times New Roman"/>
              </a:rPr>
              <a:t>Unsupervised Machine Learning</a:t>
            </a:r>
            <a:endParaRPr b="1" sz="2000">
              <a:solidFill>
                <a:schemeClr val="dk1"/>
              </a:solidFill>
              <a:latin typeface="Times New Roman"/>
              <a:ea typeface="Times New Roman"/>
              <a:cs typeface="Times New Roman"/>
              <a:sym typeface="Times New Roman"/>
            </a:endParaRPr>
          </a:p>
        </p:txBody>
      </p:sp>
      <p:pic>
        <p:nvPicPr>
          <p:cNvPr id="483" name="Google Shape;483;p25"/>
          <p:cNvPicPr preferRelativeResize="0"/>
          <p:nvPr/>
        </p:nvPicPr>
        <p:blipFill rotWithShape="1">
          <a:blip r:embed="rId3">
            <a:alphaModFix/>
          </a:blip>
          <a:srcRect b="0" l="0" r="0" t="0"/>
          <a:stretch/>
        </p:blipFill>
        <p:spPr>
          <a:xfrm>
            <a:off x="10663003" y="6336540"/>
            <a:ext cx="1390807" cy="497393"/>
          </a:xfrm>
          <a:prstGeom prst="rect">
            <a:avLst/>
          </a:prstGeom>
          <a:noFill/>
          <a:ln>
            <a:noFill/>
          </a:ln>
        </p:spPr>
      </p:pic>
      <p:pic>
        <p:nvPicPr>
          <p:cNvPr id="484" name="Google Shape;484;p25"/>
          <p:cNvPicPr preferRelativeResize="0"/>
          <p:nvPr/>
        </p:nvPicPr>
        <p:blipFill rotWithShape="1">
          <a:blip r:embed="rId4">
            <a:alphaModFix/>
          </a:blip>
          <a:srcRect b="0" l="0" r="0" t="0"/>
          <a:stretch/>
        </p:blipFill>
        <p:spPr>
          <a:xfrm>
            <a:off x="10668003" y="0"/>
            <a:ext cx="1523996" cy="426720"/>
          </a:xfrm>
          <a:prstGeom prst="rect">
            <a:avLst/>
          </a:prstGeom>
          <a:noFill/>
          <a:ln>
            <a:noFill/>
          </a:ln>
        </p:spPr>
      </p:pic>
      <p:cxnSp>
        <p:nvCxnSpPr>
          <p:cNvPr id="485" name="Google Shape;485;p25"/>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sp>
        <p:nvSpPr>
          <p:cNvPr id="486" name="Google Shape;486;p25"/>
          <p:cNvSpPr txBox="1"/>
          <p:nvPr/>
        </p:nvSpPr>
        <p:spPr>
          <a:xfrm>
            <a:off x="-32233" y="5017"/>
            <a:ext cx="10677466" cy="535491"/>
          </a:xfrm>
          <a:prstGeom prst="rect">
            <a:avLst/>
          </a:prstGeom>
          <a:solidFill>
            <a:srgbClr val="A5A5A5"/>
          </a:solid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chemeClr val="dk1"/>
              </a:buClr>
              <a:buSzPts val="3000"/>
              <a:buFont typeface="Georgia"/>
              <a:buNone/>
            </a:pPr>
            <a:r>
              <a:rPr b="1" i="0" lang="en-US" sz="3200" u="none" cap="none" strike="noStrike">
                <a:solidFill>
                  <a:srgbClr val="000000"/>
                </a:solidFill>
                <a:latin typeface="Times New Roman"/>
                <a:ea typeface="Times New Roman"/>
                <a:cs typeface="Times New Roman"/>
                <a:sym typeface="Times New Roman"/>
              </a:rPr>
              <a:t>MODEL  BUILDING</a:t>
            </a:r>
            <a:endParaRPr b="1" i="0"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26"/>
          <p:cNvSpPr txBox="1"/>
          <p:nvPr>
            <p:ph type="title"/>
          </p:nvPr>
        </p:nvSpPr>
        <p:spPr>
          <a:xfrm>
            <a:off x="0" y="15758"/>
            <a:ext cx="12192000" cy="535491"/>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MODEL  DESCRIPTION (Regressor)</a:t>
            </a:r>
            <a:endParaRPr/>
          </a:p>
        </p:txBody>
      </p:sp>
      <p:pic>
        <p:nvPicPr>
          <p:cNvPr id="492" name="Google Shape;492;p26"/>
          <p:cNvPicPr preferRelativeResize="0"/>
          <p:nvPr/>
        </p:nvPicPr>
        <p:blipFill rotWithShape="1">
          <a:blip r:embed="rId3">
            <a:alphaModFix/>
          </a:blip>
          <a:srcRect b="0" l="0" r="0" t="0"/>
          <a:stretch/>
        </p:blipFill>
        <p:spPr>
          <a:xfrm>
            <a:off x="10663003" y="6356636"/>
            <a:ext cx="1390807" cy="497393"/>
          </a:xfrm>
          <a:prstGeom prst="rect">
            <a:avLst/>
          </a:prstGeom>
          <a:noFill/>
          <a:ln>
            <a:noFill/>
          </a:ln>
        </p:spPr>
      </p:pic>
      <p:cxnSp>
        <p:nvCxnSpPr>
          <p:cNvPr id="493" name="Google Shape;493;p26"/>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pic>
        <p:nvPicPr>
          <p:cNvPr id="494" name="Google Shape;494;p26"/>
          <p:cNvPicPr preferRelativeResize="0"/>
          <p:nvPr/>
        </p:nvPicPr>
        <p:blipFill rotWithShape="1">
          <a:blip r:embed="rId4">
            <a:alphaModFix/>
          </a:blip>
          <a:srcRect b="0" l="0" r="0" t="0"/>
          <a:stretch/>
        </p:blipFill>
        <p:spPr>
          <a:xfrm>
            <a:off x="10668003" y="-1"/>
            <a:ext cx="1523996" cy="602275"/>
          </a:xfrm>
          <a:prstGeom prst="rect">
            <a:avLst/>
          </a:prstGeom>
          <a:noFill/>
          <a:ln>
            <a:noFill/>
          </a:ln>
        </p:spPr>
      </p:pic>
      <p:graphicFrame>
        <p:nvGraphicFramePr>
          <p:cNvPr id="495" name="Google Shape;495;p26"/>
          <p:cNvGraphicFramePr/>
          <p:nvPr/>
        </p:nvGraphicFramePr>
        <p:xfrm>
          <a:off x="555811" y="719666"/>
          <a:ext cx="3000000" cy="3000000"/>
        </p:xfrm>
        <a:graphic>
          <a:graphicData uri="http://schemas.openxmlformats.org/drawingml/2006/table">
            <a:tbl>
              <a:tblPr bandRow="1" firstRow="1">
                <a:noFill/>
                <a:tableStyleId>{F2755CFC-F8B6-485D-9AD3-558285CB5242}</a:tableStyleId>
              </a:tblPr>
              <a:tblGrid>
                <a:gridCol w="1661500"/>
                <a:gridCol w="1661500"/>
                <a:gridCol w="1661500"/>
                <a:gridCol w="1661500"/>
                <a:gridCol w="1661500"/>
              </a:tblGrid>
              <a:tr h="1211850">
                <a:tc>
                  <a:txBody>
                    <a:bodyPr/>
                    <a:lstStyle/>
                    <a:p>
                      <a:pPr indent="0" lvl="0" marL="0" marR="0" rtl="0" algn="ctr">
                        <a:spcBef>
                          <a:spcPts val="0"/>
                        </a:spcBef>
                        <a:spcAft>
                          <a:spcPts val="0"/>
                        </a:spcAft>
                        <a:buNone/>
                      </a:pPr>
                      <a:r>
                        <a:rPr lang="en-US" sz="1800" u="none" cap="none" strike="noStrike"/>
                        <a:t>Models</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Train Accuracy (%)</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Test Accuracy (%)</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R2 Score </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Root Mean Squared Error (RMSE)</a:t>
                      </a:r>
                      <a:endParaRPr sz="1800" u="none" cap="none" strike="noStrike"/>
                    </a:p>
                  </a:txBody>
                  <a:tcPr marT="45725" marB="45725" marR="91450" marL="91450"/>
                </a:tc>
              </a:tr>
              <a:tr h="1211850">
                <a:tc>
                  <a:txBody>
                    <a:bodyPr/>
                    <a:lstStyle/>
                    <a:p>
                      <a:pPr indent="0" lvl="0" marL="0" marR="0" rtl="0" algn="ctr">
                        <a:spcBef>
                          <a:spcPts val="0"/>
                        </a:spcBef>
                        <a:spcAft>
                          <a:spcPts val="0"/>
                        </a:spcAft>
                        <a:buNone/>
                      </a:pPr>
                      <a:r>
                        <a:rPr lang="en-US" sz="1800" u="none" cap="none" strike="noStrike"/>
                        <a:t>Random Forest Regressor</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98.18</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98.08</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0.9999</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0.0311</a:t>
                      </a:r>
                      <a:endParaRPr sz="1800" u="none" cap="none" strike="noStrike"/>
                    </a:p>
                  </a:txBody>
                  <a:tcPr marT="45725" marB="45725" marR="91450" marL="91450"/>
                </a:tc>
              </a:tr>
              <a:tr h="1211850">
                <a:tc>
                  <a:txBody>
                    <a:bodyPr/>
                    <a:lstStyle/>
                    <a:p>
                      <a:pPr indent="0" lvl="0" marL="0" marR="0" rtl="0" algn="ctr">
                        <a:spcBef>
                          <a:spcPts val="0"/>
                        </a:spcBef>
                        <a:spcAft>
                          <a:spcPts val="0"/>
                        </a:spcAft>
                        <a:buNone/>
                      </a:pPr>
                      <a:r>
                        <a:rPr lang="en-US" sz="1800" u="none" cap="none" strike="noStrike"/>
                        <a:t>Multinominal Logistic Regression</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82.74</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77.78</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0.8332</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4.3218</a:t>
                      </a:r>
                      <a:endParaRPr sz="1800" u="none" cap="none" strike="noStrike"/>
                    </a:p>
                  </a:txBody>
                  <a:tcPr marT="45725" marB="45725" marR="91450" marL="91450"/>
                </a:tc>
              </a:tr>
              <a:tr h="1211850">
                <a:tc>
                  <a:txBody>
                    <a:bodyPr/>
                    <a:lstStyle/>
                    <a:p>
                      <a:pPr indent="0" lvl="0" marL="0" marR="0" rtl="0" algn="ctr">
                        <a:spcBef>
                          <a:spcPts val="0"/>
                        </a:spcBef>
                        <a:spcAft>
                          <a:spcPts val="0"/>
                        </a:spcAft>
                        <a:buNone/>
                      </a:pPr>
                      <a:r>
                        <a:rPr lang="en-US" sz="1800" u="none" cap="none" strike="noStrike"/>
                        <a:t>KNeighbors Regressor</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7.77</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4.23</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0.3473</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8.5487</a:t>
                      </a:r>
                      <a:endParaRPr sz="1800" u="none" cap="none" strike="noStrike"/>
                    </a:p>
                  </a:txBody>
                  <a:tcPr marT="45725" marB="45725" marR="91450" marL="91450"/>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27"/>
          <p:cNvSpPr txBox="1"/>
          <p:nvPr>
            <p:ph type="title"/>
          </p:nvPr>
        </p:nvSpPr>
        <p:spPr>
          <a:xfrm>
            <a:off x="0" y="15758"/>
            <a:ext cx="12192000" cy="535491"/>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MODEL  DESCRIPTION (Classification)</a:t>
            </a:r>
            <a:endParaRPr/>
          </a:p>
        </p:txBody>
      </p:sp>
      <p:pic>
        <p:nvPicPr>
          <p:cNvPr id="501" name="Google Shape;501;p27"/>
          <p:cNvPicPr preferRelativeResize="0"/>
          <p:nvPr/>
        </p:nvPicPr>
        <p:blipFill rotWithShape="1">
          <a:blip r:embed="rId3">
            <a:alphaModFix/>
          </a:blip>
          <a:srcRect b="0" l="0" r="0" t="0"/>
          <a:stretch/>
        </p:blipFill>
        <p:spPr>
          <a:xfrm>
            <a:off x="10663003" y="6356636"/>
            <a:ext cx="1390807" cy="497393"/>
          </a:xfrm>
          <a:prstGeom prst="rect">
            <a:avLst/>
          </a:prstGeom>
          <a:noFill/>
          <a:ln>
            <a:noFill/>
          </a:ln>
        </p:spPr>
      </p:pic>
      <p:cxnSp>
        <p:nvCxnSpPr>
          <p:cNvPr id="502" name="Google Shape;502;p27"/>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pic>
        <p:nvPicPr>
          <p:cNvPr id="503" name="Google Shape;503;p27"/>
          <p:cNvPicPr preferRelativeResize="0"/>
          <p:nvPr/>
        </p:nvPicPr>
        <p:blipFill rotWithShape="1">
          <a:blip r:embed="rId4">
            <a:alphaModFix/>
          </a:blip>
          <a:srcRect b="0" l="0" r="0" t="0"/>
          <a:stretch/>
        </p:blipFill>
        <p:spPr>
          <a:xfrm>
            <a:off x="10668003" y="-1"/>
            <a:ext cx="1523996" cy="602275"/>
          </a:xfrm>
          <a:prstGeom prst="rect">
            <a:avLst/>
          </a:prstGeom>
          <a:noFill/>
          <a:ln>
            <a:noFill/>
          </a:ln>
        </p:spPr>
      </p:pic>
      <p:pic>
        <p:nvPicPr>
          <p:cNvPr id="504" name="Google Shape;504;p27"/>
          <p:cNvPicPr preferRelativeResize="0"/>
          <p:nvPr/>
        </p:nvPicPr>
        <p:blipFill rotWithShape="1">
          <a:blip r:embed="rId5">
            <a:alphaModFix/>
          </a:blip>
          <a:srcRect b="0" l="0" r="0" t="0"/>
          <a:stretch/>
        </p:blipFill>
        <p:spPr>
          <a:xfrm>
            <a:off x="331892" y="683181"/>
            <a:ext cx="10884747" cy="548147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28"/>
          <p:cNvSpPr txBox="1"/>
          <p:nvPr>
            <p:ph type="title"/>
          </p:nvPr>
        </p:nvSpPr>
        <p:spPr>
          <a:xfrm>
            <a:off x="9213" y="2"/>
            <a:ext cx="12182788" cy="535491"/>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MODEL  SELECTION</a:t>
            </a:r>
            <a:endParaRPr b="1" sz="3200">
              <a:latin typeface="Times New Roman"/>
              <a:ea typeface="Times New Roman"/>
              <a:cs typeface="Times New Roman"/>
              <a:sym typeface="Times New Roman"/>
            </a:endParaRPr>
          </a:p>
        </p:txBody>
      </p:sp>
      <p:sp>
        <p:nvSpPr>
          <p:cNvPr id="510" name="Google Shape;510;p28"/>
          <p:cNvSpPr txBox="1"/>
          <p:nvPr/>
        </p:nvSpPr>
        <p:spPr>
          <a:xfrm>
            <a:off x="156891" y="950041"/>
            <a:ext cx="11775133" cy="224672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Noto Sans Symbols"/>
              <a:buChar char="❑"/>
            </a:pPr>
            <a:r>
              <a:rPr b="1" lang="en-US" sz="2000">
                <a:solidFill>
                  <a:schemeClr val="dk1"/>
                </a:solidFill>
                <a:latin typeface="Times New Roman"/>
                <a:ea typeface="Times New Roman"/>
                <a:cs typeface="Times New Roman"/>
                <a:sym typeface="Times New Roman"/>
              </a:rPr>
              <a:t>Model Selection </a:t>
            </a:r>
            <a:r>
              <a:rPr lang="en-US" sz="2000">
                <a:solidFill>
                  <a:schemeClr val="dk1"/>
                </a:solidFill>
                <a:latin typeface="Times New Roman"/>
                <a:ea typeface="Times New Roman"/>
                <a:cs typeface="Times New Roman"/>
                <a:sym typeface="Times New Roman"/>
              </a:rPr>
              <a:t>refers to a technique of choosing the model that best generalizes after the individual models are evaluated based on the required criteria</a:t>
            </a:r>
            <a:r>
              <a:rPr b="1" i="0" lang="en-US" sz="2000" u="none" cap="none" strike="noStrike">
                <a:solidFill>
                  <a:schemeClr val="dk1"/>
                </a:solidFill>
                <a:latin typeface="Times New Roman"/>
                <a:ea typeface="Times New Roman"/>
                <a:cs typeface="Times New Roman"/>
                <a:sym typeface="Times New Roman"/>
              </a:rPr>
              <a:t>.</a:t>
            </a:r>
            <a:endParaRPr sz="2000">
              <a:solidFill>
                <a:schemeClr val="dk1"/>
              </a:solidFill>
              <a:latin typeface="Calibri"/>
              <a:ea typeface="Calibri"/>
              <a:cs typeface="Calibri"/>
              <a:sym typeface="Calibri"/>
            </a:endParaRPr>
          </a:p>
          <a:p>
            <a:pPr indent="-215900" lvl="0" marL="342900" marR="0" rtl="0" algn="l">
              <a:lnSpc>
                <a:spcPct val="100000"/>
              </a:lnSpc>
              <a:spcBef>
                <a:spcPts val="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000"/>
              <a:buFont typeface="Noto Sans Symbols"/>
              <a:buChar char="❑"/>
            </a:pPr>
            <a:r>
              <a:rPr i="0" lang="en-US" sz="2000" u="none" cap="none" strike="noStrike">
                <a:solidFill>
                  <a:schemeClr val="dk1"/>
                </a:solidFill>
                <a:latin typeface="Times New Roman"/>
                <a:ea typeface="Times New Roman"/>
                <a:cs typeface="Times New Roman"/>
                <a:sym typeface="Times New Roman"/>
              </a:rPr>
              <a:t>We fi</a:t>
            </a:r>
            <a:r>
              <a:rPr lang="en-US" sz="2000">
                <a:solidFill>
                  <a:schemeClr val="dk1"/>
                </a:solidFill>
                <a:latin typeface="Times New Roman"/>
                <a:ea typeface="Times New Roman"/>
                <a:cs typeface="Times New Roman"/>
                <a:sym typeface="Times New Roman"/>
              </a:rPr>
              <a:t>t and evaluated a suite of different models on the problem</a:t>
            </a:r>
            <a:r>
              <a:rPr b="1" i="0" lang="en-US" sz="2000" u="none" cap="none" strike="noStrike">
                <a:solidFill>
                  <a:schemeClr val="dk1"/>
                </a:solidFill>
                <a:latin typeface="Times New Roman"/>
                <a:ea typeface="Times New Roman"/>
                <a:cs typeface="Times New Roman"/>
                <a:sym typeface="Times New Roman"/>
              </a:rPr>
              <a:t>.</a:t>
            </a:r>
            <a:endParaRPr b="1" i="0" sz="2000" u="none" cap="none" strike="noStrike">
              <a:solidFill>
                <a:schemeClr val="dk1"/>
              </a:solidFill>
              <a:latin typeface="Times New Roman"/>
              <a:ea typeface="Times New Roman"/>
              <a:cs typeface="Times New Roman"/>
              <a:sym typeface="Times New Roman"/>
            </a:endParaRPr>
          </a:p>
          <a:p>
            <a:pPr indent="-215900" lvl="0" marL="342900" marR="0" rtl="0" algn="l">
              <a:lnSpc>
                <a:spcPct val="100000"/>
              </a:lnSpc>
              <a:spcBef>
                <a:spcPts val="0"/>
              </a:spcBef>
              <a:spcAft>
                <a:spcPts val="0"/>
              </a:spcAft>
              <a:buClr>
                <a:schemeClr val="dk1"/>
              </a:buClr>
              <a:buSzPts val="2000"/>
              <a:buFont typeface="Noto Sans Symbols"/>
              <a:buNone/>
            </a:pPr>
            <a:r>
              <a:t/>
            </a:r>
            <a:endParaRPr b="1" sz="2000">
              <a:solidFill>
                <a:schemeClr val="dk1"/>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chemeClr val="dk1"/>
              </a:buClr>
              <a:buSzPts val="2000"/>
              <a:buFont typeface="Noto Sans Symbols"/>
              <a:buChar char="❑"/>
            </a:pPr>
            <a:r>
              <a:rPr lang="en-US" sz="2000">
                <a:solidFill>
                  <a:schemeClr val="dk1"/>
                </a:solidFill>
                <a:latin typeface="Times New Roman"/>
                <a:ea typeface="Times New Roman"/>
                <a:cs typeface="Times New Roman"/>
                <a:sym typeface="Times New Roman"/>
              </a:rPr>
              <a:t>In case of</a:t>
            </a:r>
            <a:r>
              <a:rPr b="1" lang="en-US" sz="2000">
                <a:solidFill>
                  <a:schemeClr val="dk1"/>
                </a:solidFill>
                <a:latin typeface="Times New Roman"/>
                <a:ea typeface="Times New Roman"/>
                <a:cs typeface="Times New Roman"/>
                <a:sym typeface="Times New Roman"/>
              </a:rPr>
              <a:t> Regressor Random forest </a:t>
            </a:r>
            <a:r>
              <a:rPr lang="en-US" sz="2000">
                <a:solidFill>
                  <a:schemeClr val="dk1"/>
                </a:solidFill>
                <a:latin typeface="Times New Roman"/>
                <a:ea typeface="Times New Roman"/>
                <a:cs typeface="Times New Roman"/>
                <a:sym typeface="Times New Roman"/>
              </a:rPr>
              <a:t>gives highest</a:t>
            </a:r>
            <a:r>
              <a:rPr b="1" lang="en-US" sz="2000">
                <a:solidFill>
                  <a:schemeClr val="dk1"/>
                </a:solidFill>
                <a:latin typeface="Times New Roman"/>
                <a:ea typeface="Times New Roman"/>
                <a:cs typeface="Times New Roman"/>
                <a:sym typeface="Times New Roman"/>
              </a:rPr>
              <a:t>  R2 Score </a:t>
            </a:r>
            <a:r>
              <a:rPr lang="en-US" sz="2000">
                <a:solidFill>
                  <a:schemeClr val="dk1"/>
                </a:solidFill>
                <a:latin typeface="Times New Roman"/>
                <a:ea typeface="Times New Roman"/>
                <a:cs typeface="Times New Roman"/>
                <a:sym typeface="Times New Roman"/>
              </a:rPr>
              <a:t>and in case of </a:t>
            </a:r>
            <a:r>
              <a:rPr b="1" lang="en-US" sz="2000">
                <a:solidFill>
                  <a:schemeClr val="dk1"/>
                </a:solidFill>
                <a:latin typeface="Times New Roman"/>
                <a:ea typeface="Times New Roman"/>
                <a:cs typeface="Times New Roman"/>
                <a:sym typeface="Times New Roman"/>
              </a:rPr>
              <a:t>Classification model SVC </a:t>
            </a:r>
            <a:r>
              <a:rPr lang="en-US" sz="2000">
                <a:solidFill>
                  <a:schemeClr val="dk1"/>
                </a:solidFill>
                <a:latin typeface="Times New Roman"/>
                <a:ea typeface="Times New Roman"/>
                <a:cs typeface="Times New Roman"/>
                <a:sym typeface="Times New Roman"/>
              </a:rPr>
              <a:t>gives highest </a:t>
            </a:r>
            <a:r>
              <a:rPr b="1" lang="en-US" sz="2000">
                <a:solidFill>
                  <a:schemeClr val="dk1"/>
                </a:solidFill>
                <a:latin typeface="Times New Roman"/>
                <a:ea typeface="Times New Roman"/>
                <a:cs typeface="Times New Roman"/>
                <a:sym typeface="Times New Roman"/>
              </a:rPr>
              <a:t>Accuracy &amp; Classification report.</a:t>
            </a:r>
            <a:endParaRPr sz="2000">
              <a:solidFill>
                <a:schemeClr val="dk1"/>
              </a:solidFill>
              <a:latin typeface="Calibri"/>
              <a:ea typeface="Calibri"/>
              <a:cs typeface="Calibri"/>
              <a:sym typeface="Calibri"/>
            </a:endParaRPr>
          </a:p>
        </p:txBody>
      </p:sp>
      <p:pic>
        <p:nvPicPr>
          <p:cNvPr id="511" name="Google Shape;511;p28"/>
          <p:cNvPicPr preferRelativeResize="0"/>
          <p:nvPr/>
        </p:nvPicPr>
        <p:blipFill rotWithShape="1">
          <a:blip r:embed="rId3">
            <a:alphaModFix/>
          </a:blip>
          <a:srcRect b="0" l="0" r="0" t="0"/>
          <a:stretch/>
        </p:blipFill>
        <p:spPr>
          <a:xfrm>
            <a:off x="10663003" y="6356636"/>
            <a:ext cx="1390807" cy="497393"/>
          </a:xfrm>
          <a:prstGeom prst="rect">
            <a:avLst/>
          </a:prstGeom>
          <a:noFill/>
          <a:ln>
            <a:noFill/>
          </a:ln>
        </p:spPr>
      </p:pic>
      <p:cxnSp>
        <p:nvCxnSpPr>
          <p:cNvPr id="512" name="Google Shape;512;p28"/>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pic>
        <p:nvPicPr>
          <p:cNvPr id="513" name="Google Shape;513;p28"/>
          <p:cNvPicPr preferRelativeResize="0"/>
          <p:nvPr/>
        </p:nvPicPr>
        <p:blipFill rotWithShape="1">
          <a:blip r:embed="rId4">
            <a:alphaModFix/>
          </a:blip>
          <a:srcRect b="0" l="0" r="0" t="0"/>
          <a:stretch/>
        </p:blipFill>
        <p:spPr>
          <a:xfrm>
            <a:off x="10668003" y="0"/>
            <a:ext cx="1523996" cy="53549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29"/>
          <p:cNvSpPr/>
          <p:nvPr/>
        </p:nvSpPr>
        <p:spPr>
          <a:xfrm>
            <a:off x="0" y="28136"/>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9" name="Google Shape;519;p29"/>
          <p:cNvSpPr/>
          <p:nvPr/>
        </p:nvSpPr>
        <p:spPr>
          <a:xfrm>
            <a:off x="1114426" y="0"/>
            <a:ext cx="9963151"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cap="flat" cmpd="sng" w="9525">
            <a:solidFill>
              <a:srgbClr val="EFEFEF"/>
            </a:solidFill>
            <a:prstDash val="solid"/>
            <a:miter lim="800000"/>
            <a:headEnd len="sm" w="sm" type="none"/>
            <a:tailEnd len="sm" w="sm" type="none"/>
          </a:ln>
          <a:effectLst>
            <a:outerShdw blurRad="139700" sx="102000" rotWithShape="0" algn="ctr" sy="102000">
              <a:srgbClr val="D8D8D8">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20" name="Google Shape;520;p29"/>
          <p:cNvSpPr/>
          <p:nvPr/>
        </p:nvSpPr>
        <p:spPr>
          <a:xfrm>
            <a:off x="1121664" y="0"/>
            <a:ext cx="9938243"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rPr b="0" i="0" lang="en-US" sz="1800" u="none" cap="none" strike="noStrike">
                <a:solidFill>
                  <a:srgbClr val="FFFFFF"/>
                </a:solidFill>
                <a:latin typeface="Calibri"/>
                <a:ea typeface="Calibri"/>
                <a:cs typeface="Calibri"/>
                <a:sym typeface="Calibri"/>
              </a:rPr>
              <a:t>DE</a:t>
            </a:r>
            <a:endParaRPr b="0" i="0" sz="1800" u="none" cap="none" strike="noStrike">
              <a:solidFill>
                <a:srgbClr val="FFFFFF"/>
              </a:solidFill>
              <a:latin typeface="Calibri"/>
              <a:ea typeface="Calibri"/>
              <a:cs typeface="Calibri"/>
              <a:sym typeface="Calibri"/>
            </a:endParaRPr>
          </a:p>
        </p:txBody>
      </p:sp>
      <p:sp>
        <p:nvSpPr>
          <p:cNvPr id="521" name="Google Shape;521;p29"/>
          <p:cNvSpPr/>
          <p:nvPr/>
        </p:nvSpPr>
        <p:spPr>
          <a:xfrm>
            <a:off x="1720949" y="0"/>
            <a:ext cx="9144000" cy="2763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800"/>
              <a:buFont typeface="Arial"/>
              <a:buNone/>
            </a:pPr>
            <a:r>
              <a:rPr b="1" i="0" lang="en-US" sz="4800" u="none" cap="none" strike="noStrike">
                <a:solidFill>
                  <a:schemeClr val="dk1"/>
                </a:solidFill>
                <a:latin typeface="Times New Roman"/>
                <a:ea typeface="Times New Roman"/>
                <a:cs typeface="Times New Roman"/>
                <a:sym typeface="Times New Roman"/>
              </a:rPr>
              <a:t>MODEL DEPLOYMENT</a:t>
            </a:r>
            <a:endParaRPr b="1" i="0" sz="4800" u="none" cap="none" strike="noStrike">
              <a:solidFill>
                <a:schemeClr val="dk1"/>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Clr>
                <a:srgbClr val="000000"/>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WEB BASED </a:t>
            </a:r>
            <a:endParaRPr b="1" i="0" sz="3200" u="none" cap="none" strike="noStrike">
              <a:solidFill>
                <a:schemeClr val="dk1"/>
              </a:solidFill>
              <a:latin typeface="Times New Roman"/>
              <a:ea typeface="Times New Roman"/>
              <a:cs typeface="Times New Roman"/>
              <a:sym typeface="Times New Roman"/>
            </a:endParaRPr>
          </a:p>
        </p:txBody>
      </p:sp>
      <p:sp>
        <p:nvSpPr>
          <p:cNvPr id="522" name="Google Shape;522;p29"/>
          <p:cNvSpPr/>
          <p:nvPr/>
        </p:nvSpPr>
        <p:spPr>
          <a:xfrm>
            <a:off x="3732628" y="6059358"/>
            <a:ext cx="4755000" cy="27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523" name="Google Shape;523;p29"/>
          <p:cNvPicPr preferRelativeResize="0"/>
          <p:nvPr/>
        </p:nvPicPr>
        <p:blipFill rotWithShape="1">
          <a:blip r:embed="rId3">
            <a:alphaModFix/>
          </a:blip>
          <a:srcRect b="0" l="0" r="0" t="0"/>
          <a:stretch/>
        </p:blipFill>
        <p:spPr>
          <a:xfrm>
            <a:off x="10734598" y="6404512"/>
            <a:ext cx="1390807" cy="453489"/>
          </a:xfrm>
          <a:prstGeom prst="rect">
            <a:avLst/>
          </a:prstGeom>
          <a:noFill/>
          <a:ln>
            <a:noFill/>
          </a:ln>
        </p:spPr>
      </p:pic>
      <p:cxnSp>
        <p:nvCxnSpPr>
          <p:cNvPr id="524" name="Google Shape;524;p29"/>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pic>
        <p:nvPicPr>
          <p:cNvPr id="525" name="Google Shape;525;p29"/>
          <p:cNvPicPr preferRelativeResize="0"/>
          <p:nvPr/>
        </p:nvPicPr>
        <p:blipFill rotWithShape="1">
          <a:blip r:embed="rId4">
            <a:alphaModFix/>
          </a:blip>
          <a:srcRect b="-764" l="0" r="0" t="21757"/>
          <a:stretch/>
        </p:blipFill>
        <p:spPr>
          <a:xfrm>
            <a:off x="2777033" y="2214967"/>
            <a:ext cx="7465940" cy="3370188"/>
          </a:xfrm>
          <a:prstGeom prst="rect">
            <a:avLst/>
          </a:prstGeom>
          <a:noFill/>
          <a:ln>
            <a:noFill/>
          </a:ln>
        </p:spPr>
      </p:pic>
      <p:pic>
        <p:nvPicPr>
          <p:cNvPr id="526" name="Google Shape;526;p29"/>
          <p:cNvPicPr preferRelativeResize="0"/>
          <p:nvPr/>
        </p:nvPicPr>
        <p:blipFill rotWithShape="1">
          <a:blip r:embed="rId5">
            <a:alphaModFix/>
          </a:blip>
          <a:srcRect b="0" l="0" r="0" t="0"/>
          <a:stretch/>
        </p:blipFill>
        <p:spPr>
          <a:xfrm>
            <a:off x="10668003" y="-1"/>
            <a:ext cx="1523996" cy="614597"/>
          </a:xfrm>
          <a:prstGeom prst="rect">
            <a:avLst/>
          </a:prstGeom>
          <a:noFill/>
          <a:ln>
            <a:noFill/>
          </a:ln>
        </p:spPr>
      </p:pic>
      <p:pic>
        <p:nvPicPr>
          <p:cNvPr id="527" name="Google Shape;527;p29"/>
          <p:cNvPicPr preferRelativeResize="0"/>
          <p:nvPr/>
        </p:nvPicPr>
        <p:blipFill rotWithShape="1">
          <a:blip r:embed="rId6">
            <a:alphaModFix/>
          </a:blip>
          <a:srcRect b="0" l="0" r="0" t="0"/>
          <a:stretch/>
        </p:blipFill>
        <p:spPr>
          <a:xfrm>
            <a:off x="7037294" y="2159531"/>
            <a:ext cx="2377673" cy="1013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3"/>
          <p:cNvSpPr txBox="1"/>
          <p:nvPr>
            <p:ph type="title"/>
          </p:nvPr>
        </p:nvSpPr>
        <p:spPr>
          <a:xfrm>
            <a:off x="0" y="12441"/>
            <a:ext cx="12182788" cy="535491"/>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TEAM MEMBERS</a:t>
            </a:r>
            <a:endParaRPr b="1" sz="3200">
              <a:latin typeface="Times New Roman"/>
              <a:ea typeface="Times New Roman"/>
              <a:cs typeface="Times New Roman"/>
              <a:sym typeface="Times New Roman"/>
            </a:endParaRPr>
          </a:p>
        </p:txBody>
      </p:sp>
      <p:sp>
        <p:nvSpPr>
          <p:cNvPr descr="blob:https://web.whatsapp.com/1adf3adc-b3ef-492f-8bef-a9c7578f3dfa" id="128" name="Google Shape;128;p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blob:https://web.whatsapp.com/1adf3adc-b3ef-492f-8bef-a9c7578f3dfa" id="129" name="Google Shape;129;p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blob:https://web.whatsapp.com/1adf3adc-b3ef-492f-8bef-a9c7578f3dfa" id="130" name="Google Shape;130;p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blob:https://web.whatsapp.com/1adf3adc-b3ef-492f-8bef-a9c7578f3dfa" id="131" name="Google Shape;131;p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blob:https://web.whatsapp.com/1adf3adc-b3ef-492f-8bef-a9c7578f3dfa" id="132" name="Google Shape;132;p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blob:https://web.whatsapp.com/1adf3adc-b3ef-492f-8bef-a9c7578f3dfa" id="133" name="Google Shape;133;p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blob:https://web.whatsapp.com/1adf3adc-b3ef-492f-8bef-a9c7578f3dfa" id="134" name="Google Shape;134;p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blob:https://web.whatsapp.com/1adf3adc-b3ef-492f-8bef-a9c7578f3dfa" id="135" name="Google Shape;135;p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descr="blob:https://web.whatsapp.com/dc9576f1-aee9-4d80-825f-4e43496ca4a7" id="136" name="Google Shape;136;p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pic>
        <p:nvPicPr>
          <p:cNvPr id="137" name="Google Shape;137;p3"/>
          <p:cNvPicPr preferRelativeResize="0"/>
          <p:nvPr/>
        </p:nvPicPr>
        <p:blipFill rotWithShape="1">
          <a:blip r:embed="rId3">
            <a:alphaModFix/>
          </a:blip>
          <a:srcRect b="0" l="0" r="0" t="0"/>
          <a:stretch/>
        </p:blipFill>
        <p:spPr>
          <a:xfrm>
            <a:off x="10632858" y="6360609"/>
            <a:ext cx="1390807" cy="497393"/>
          </a:xfrm>
          <a:prstGeom prst="rect">
            <a:avLst/>
          </a:prstGeom>
          <a:noFill/>
          <a:ln>
            <a:noFill/>
          </a:ln>
        </p:spPr>
      </p:pic>
      <p:cxnSp>
        <p:nvCxnSpPr>
          <p:cNvPr id="138" name="Google Shape;138;p3"/>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pic>
        <p:nvPicPr>
          <p:cNvPr id="139" name="Google Shape;139;p3"/>
          <p:cNvPicPr preferRelativeResize="0"/>
          <p:nvPr/>
        </p:nvPicPr>
        <p:blipFill rotWithShape="1">
          <a:blip r:embed="rId4">
            <a:alphaModFix/>
          </a:blip>
          <a:srcRect b="0" l="0" r="0" t="0"/>
          <a:stretch/>
        </p:blipFill>
        <p:spPr>
          <a:xfrm>
            <a:off x="10668000" y="0"/>
            <a:ext cx="1524000" cy="560375"/>
          </a:xfrm>
          <a:prstGeom prst="rect">
            <a:avLst/>
          </a:prstGeom>
          <a:noFill/>
          <a:ln>
            <a:noFill/>
          </a:ln>
        </p:spPr>
      </p:pic>
      <p:pic>
        <p:nvPicPr>
          <p:cNvPr id="140" name="Google Shape;140;p3"/>
          <p:cNvPicPr preferRelativeResize="0"/>
          <p:nvPr/>
        </p:nvPicPr>
        <p:blipFill rotWithShape="1">
          <a:blip r:embed="rId5">
            <a:alphaModFix/>
          </a:blip>
          <a:srcRect b="0" l="0" r="0" t="0"/>
          <a:stretch/>
        </p:blipFill>
        <p:spPr>
          <a:xfrm>
            <a:off x="276149" y="846666"/>
            <a:ext cx="1451383" cy="1495985"/>
          </a:xfrm>
          <a:prstGeom prst="rect">
            <a:avLst/>
          </a:prstGeom>
          <a:noFill/>
          <a:ln>
            <a:noFill/>
          </a:ln>
          <a:effectLst>
            <a:outerShdw blurRad="50800" rotWithShape="0" algn="tl" dir="2700000" dist="38100">
              <a:srgbClr val="000000">
                <a:alpha val="40000"/>
              </a:srgbClr>
            </a:outerShdw>
          </a:effectLst>
        </p:spPr>
      </p:pic>
      <p:sp>
        <p:nvSpPr>
          <p:cNvPr id="141" name="Google Shape;141;p3"/>
          <p:cNvSpPr txBox="1"/>
          <p:nvPr/>
        </p:nvSpPr>
        <p:spPr>
          <a:xfrm>
            <a:off x="1945342" y="872231"/>
            <a:ext cx="1927412" cy="9848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MONALI SAHARE</a:t>
            </a:r>
            <a:endParaRPr b="1"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rgbClr val="2F5496"/>
                </a:solidFill>
                <a:latin typeface="Arial"/>
                <a:ea typeface="Arial"/>
                <a:cs typeface="Arial"/>
                <a:sym typeface="Arial"/>
              </a:rPr>
              <a:t>http://www.linkedin.com/in/monali-s-92a25916</a:t>
            </a:r>
            <a:endParaRPr b="1" sz="1400">
              <a:solidFill>
                <a:srgbClr val="2F5496"/>
              </a:solidFill>
              <a:latin typeface="Arial"/>
              <a:ea typeface="Arial"/>
              <a:cs typeface="Arial"/>
              <a:sym typeface="Arial"/>
            </a:endParaRPr>
          </a:p>
        </p:txBody>
      </p:sp>
      <p:pic>
        <p:nvPicPr>
          <p:cNvPr id="142" name="Google Shape;142;p3"/>
          <p:cNvPicPr preferRelativeResize="0"/>
          <p:nvPr/>
        </p:nvPicPr>
        <p:blipFill rotWithShape="1">
          <a:blip r:embed="rId6">
            <a:alphaModFix/>
          </a:blip>
          <a:srcRect b="18713" l="0" r="0" t="16953"/>
          <a:stretch/>
        </p:blipFill>
        <p:spPr>
          <a:xfrm>
            <a:off x="4090564" y="846666"/>
            <a:ext cx="1552685" cy="1495985"/>
          </a:xfrm>
          <a:prstGeom prst="rect">
            <a:avLst/>
          </a:prstGeom>
          <a:noFill/>
          <a:ln>
            <a:noFill/>
          </a:ln>
          <a:effectLst>
            <a:outerShdw blurRad="50800" rotWithShape="0" algn="tl" dir="2700000" dist="38100">
              <a:srgbClr val="000000">
                <a:alpha val="40000"/>
              </a:srgbClr>
            </a:outerShdw>
          </a:effectLst>
        </p:spPr>
      </p:pic>
      <p:sp>
        <p:nvSpPr>
          <p:cNvPr id="143" name="Google Shape;143;p3"/>
          <p:cNvSpPr/>
          <p:nvPr/>
        </p:nvSpPr>
        <p:spPr>
          <a:xfrm>
            <a:off x="5857569" y="877734"/>
            <a:ext cx="2099891" cy="123937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SHUBHAM S DANDEKAR</a:t>
            </a:r>
            <a:endParaRPr b="1"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accent1"/>
                </a:solidFill>
                <a:latin typeface="Arial"/>
                <a:ea typeface="Arial"/>
                <a:cs typeface="Arial"/>
                <a:sym typeface="Arial"/>
              </a:rPr>
              <a:t>https://www.linkedin.com/in/shubham-dandekar-a959b41b0</a:t>
            </a:r>
            <a:endParaRPr b="1" sz="1400">
              <a:solidFill>
                <a:schemeClr val="accent1"/>
              </a:solidFill>
              <a:latin typeface="Arial"/>
              <a:ea typeface="Arial"/>
              <a:cs typeface="Arial"/>
              <a:sym typeface="Arial"/>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44" name="Google Shape;144;p3"/>
          <p:cNvSpPr txBox="1"/>
          <p:nvPr/>
        </p:nvSpPr>
        <p:spPr>
          <a:xfrm>
            <a:off x="9598833" y="846666"/>
            <a:ext cx="251731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AKASH JHADHAV</a:t>
            </a:r>
            <a:endParaRPr b="1"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accent1"/>
                </a:solidFill>
                <a:latin typeface="Arial"/>
                <a:ea typeface="Arial"/>
                <a:cs typeface="Arial"/>
                <a:sym typeface="Arial"/>
              </a:rPr>
              <a:t>https://www.linkedin.com/in/akash-jadhav-6177781b4</a:t>
            </a:r>
            <a:endParaRPr b="1" sz="1400">
              <a:solidFill>
                <a:schemeClr val="accent1"/>
              </a:solidFill>
              <a:latin typeface="Arial"/>
              <a:ea typeface="Arial"/>
              <a:cs typeface="Arial"/>
              <a:sym typeface="Arial"/>
            </a:endParaRPr>
          </a:p>
        </p:txBody>
      </p:sp>
      <p:pic>
        <p:nvPicPr>
          <p:cNvPr id="145" name="Google Shape;145;p3"/>
          <p:cNvPicPr preferRelativeResize="0"/>
          <p:nvPr/>
        </p:nvPicPr>
        <p:blipFill rotWithShape="1">
          <a:blip r:embed="rId7">
            <a:alphaModFix/>
          </a:blip>
          <a:srcRect b="0" l="0" r="0" t="0"/>
          <a:stretch/>
        </p:blipFill>
        <p:spPr>
          <a:xfrm>
            <a:off x="8180327" y="859790"/>
            <a:ext cx="1396194" cy="1488034"/>
          </a:xfrm>
          <a:prstGeom prst="rect">
            <a:avLst/>
          </a:prstGeom>
          <a:noFill/>
          <a:ln>
            <a:noFill/>
          </a:ln>
        </p:spPr>
      </p:pic>
      <p:sp>
        <p:nvSpPr>
          <p:cNvPr id="146" name="Google Shape;146;p3"/>
          <p:cNvSpPr txBox="1"/>
          <p:nvPr/>
        </p:nvSpPr>
        <p:spPr>
          <a:xfrm>
            <a:off x="1957606" y="2933262"/>
            <a:ext cx="2040577"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PRITI KANDARI</a:t>
            </a:r>
            <a:endParaRPr b="1"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rgbClr val="2F5496"/>
                </a:solidFill>
                <a:latin typeface="Arial"/>
                <a:ea typeface="Arial"/>
                <a:cs typeface="Arial"/>
                <a:sym typeface="Arial"/>
              </a:rPr>
              <a:t>https://www.linkedin.com/in/priti-kandari-14778941</a:t>
            </a:r>
            <a:endParaRPr b="1" sz="1400">
              <a:solidFill>
                <a:srgbClr val="2F5496"/>
              </a:solidFill>
              <a:latin typeface="Arial"/>
              <a:ea typeface="Arial"/>
              <a:cs typeface="Arial"/>
              <a:sym typeface="Arial"/>
            </a:endParaRPr>
          </a:p>
        </p:txBody>
      </p:sp>
      <p:pic>
        <p:nvPicPr>
          <p:cNvPr id="147" name="Google Shape;147;p3"/>
          <p:cNvPicPr preferRelativeResize="0"/>
          <p:nvPr/>
        </p:nvPicPr>
        <p:blipFill rotWithShape="1">
          <a:blip r:embed="rId8">
            <a:alphaModFix/>
          </a:blip>
          <a:srcRect b="0" l="0" r="0" t="0"/>
          <a:stretch/>
        </p:blipFill>
        <p:spPr>
          <a:xfrm>
            <a:off x="352347" y="2716199"/>
            <a:ext cx="1423789" cy="1476338"/>
          </a:xfrm>
          <a:prstGeom prst="rect">
            <a:avLst/>
          </a:prstGeom>
          <a:noFill/>
          <a:ln>
            <a:noFill/>
          </a:ln>
        </p:spPr>
      </p:pic>
      <p:sp>
        <p:nvSpPr>
          <p:cNvPr id="148" name="Google Shape;148;p3"/>
          <p:cNvSpPr txBox="1"/>
          <p:nvPr/>
        </p:nvSpPr>
        <p:spPr>
          <a:xfrm>
            <a:off x="5839678" y="2895717"/>
            <a:ext cx="2239196"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DHANSHRI PATIL</a:t>
            </a:r>
            <a:endParaRPr b="1"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rgbClr val="2F5496"/>
                </a:solidFill>
                <a:latin typeface="Arial"/>
                <a:ea typeface="Arial"/>
                <a:cs typeface="Arial"/>
                <a:sym typeface="Arial"/>
              </a:rPr>
              <a:t>https://www.linkedin.com/in/dhanashri-patil-088664239</a:t>
            </a:r>
            <a:endParaRPr b="1" sz="1400">
              <a:solidFill>
                <a:srgbClr val="2F5496"/>
              </a:solidFill>
              <a:latin typeface="Arial"/>
              <a:ea typeface="Arial"/>
              <a:cs typeface="Arial"/>
              <a:sym typeface="Arial"/>
            </a:endParaRPr>
          </a:p>
        </p:txBody>
      </p:sp>
      <p:pic>
        <p:nvPicPr>
          <p:cNvPr id="149" name="Google Shape;149;p3"/>
          <p:cNvPicPr preferRelativeResize="0"/>
          <p:nvPr/>
        </p:nvPicPr>
        <p:blipFill rotWithShape="1">
          <a:blip r:embed="rId9">
            <a:alphaModFix/>
          </a:blip>
          <a:srcRect b="0" l="0" r="0" t="0"/>
          <a:stretch/>
        </p:blipFill>
        <p:spPr>
          <a:xfrm>
            <a:off x="4090565" y="2707426"/>
            <a:ext cx="1552684" cy="1493883"/>
          </a:xfrm>
          <a:prstGeom prst="rect">
            <a:avLst/>
          </a:prstGeom>
          <a:noFill/>
          <a:ln>
            <a:noFill/>
          </a:ln>
        </p:spPr>
      </p:pic>
      <p:sp>
        <p:nvSpPr>
          <p:cNvPr id="150" name="Google Shape;150;p3"/>
          <p:cNvSpPr txBox="1"/>
          <p:nvPr/>
        </p:nvSpPr>
        <p:spPr>
          <a:xfrm>
            <a:off x="9818915" y="2895718"/>
            <a:ext cx="220475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RITVIK SINGH</a:t>
            </a:r>
            <a:endParaRPr b="1"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accent1"/>
                </a:solidFill>
                <a:latin typeface="Arial"/>
                <a:ea typeface="Arial"/>
                <a:cs typeface="Arial"/>
                <a:sym typeface="Arial"/>
              </a:rPr>
              <a:t>https://www.linkedin.com/in/ritwik-singh-22b5a01b8</a:t>
            </a:r>
            <a:endParaRPr b="1" sz="1400">
              <a:solidFill>
                <a:schemeClr val="dk1"/>
              </a:solidFill>
              <a:latin typeface="Arial"/>
              <a:ea typeface="Arial"/>
              <a:cs typeface="Arial"/>
              <a:sym typeface="Arial"/>
            </a:endParaRPr>
          </a:p>
        </p:txBody>
      </p:sp>
      <p:pic>
        <p:nvPicPr>
          <p:cNvPr descr="A picture containing text, screenshot, computer&#10;&#10;Description automatically generated" id="151" name="Google Shape;151;p3"/>
          <p:cNvPicPr preferRelativeResize="0"/>
          <p:nvPr/>
        </p:nvPicPr>
        <p:blipFill rotWithShape="1">
          <a:blip r:embed="rId10">
            <a:alphaModFix/>
          </a:blip>
          <a:srcRect b="0" l="18123" r="18518" t="11776"/>
          <a:stretch/>
        </p:blipFill>
        <p:spPr>
          <a:xfrm>
            <a:off x="8078874" y="2754732"/>
            <a:ext cx="1841495" cy="1522800"/>
          </a:xfrm>
          <a:prstGeom prst="rect">
            <a:avLst/>
          </a:prstGeom>
          <a:noFill/>
          <a:ln>
            <a:noFill/>
          </a:ln>
        </p:spPr>
      </p:pic>
      <p:sp>
        <p:nvSpPr>
          <p:cNvPr id="152" name="Google Shape;152;p3"/>
          <p:cNvSpPr txBox="1"/>
          <p:nvPr/>
        </p:nvSpPr>
        <p:spPr>
          <a:xfrm>
            <a:off x="1945342" y="4988395"/>
            <a:ext cx="2068285"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Arial"/>
              <a:buNone/>
            </a:pPr>
            <a:r>
              <a:rPr b="1" lang="en-US" sz="1400">
                <a:solidFill>
                  <a:schemeClr val="dk1"/>
                </a:solidFill>
                <a:latin typeface="Arial"/>
                <a:ea typeface="Arial"/>
                <a:cs typeface="Arial"/>
                <a:sym typeface="Arial"/>
              </a:rPr>
              <a:t>PRAJAKTA JATTE</a:t>
            </a:r>
            <a:endParaRPr b="1" i="0" sz="1400">
              <a:solidFill>
                <a:schemeClr val="dk1"/>
              </a:solidFill>
              <a:latin typeface="Arial"/>
              <a:ea typeface="Arial"/>
              <a:cs typeface="Arial"/>
              <a:sym typeface="Arial"/>
            </a:endParaRPr>
          </a:p>
          <a:p>
            <a:pPr indent="0" lvl="0" marL="0" marR="0" rtl="0" algn="l">
              <a:spcBef>
                <a:spcPts val="0"/>
              </a:spcBef>
              <a:spcAft>
                <a:spcPts val="0"/>
              </a:spcAft>
              <a:buClr>
                <a:srgbClr val="2F5496"/>
              </a:buClr>
              <a:buSzPts val="1400"/>
              <a:buFont typeface="Arial"/>
              <a:buNone/>
            </a:pPr>
            <a:r>
              <a:rPr b="1" lang="en-US" sz="1400">
                <a:solidFill>
                  <a:srgbClr val="2F5496"/>
                </a:solidFill>
                <a:latin typeface="Arial"/>
                <a:ea typeface="Arial"/>
                <a:cs typeface="Arial"/>
                <a:sym typeface="Arial"/>
              </a:rPr>
              <a:t>https://www.linkedin.com/in/prajakta-jatte-2a0605139</a:t>
            </a:r>
            <a:endParaRPr sz="1400">
              <a:solidFill>
                <a:schemeClr val="lt1"/>
              </a:solidFill>
              <a:highlight>
                <a:srgbClr val="000000"/>
              </a:highlight>
              <a:latin typeface="Calibri"/>
              <a:ea typeface="Calibri"/>
              <a:cs typeface="Calibri"/>
              <a:sym typeface="Calibri"/>
            </a:endParaRPr>
          </a:p>
        </p:txBody>
      </p:sp>
      <p:pic>
        <p:nvPicPr>
          <p:cNvPr descr="A person smiling for the camera&#10;&#10;Description automatically generated with medium confidence" id="153" name="Google Shape;153;p3"/>
          <p:cNvPicPr preferRelativeResize="0"/>
          <p:nvPr/>
        </p:nvPicPr>
        <p:blipFill rotWithShape="1">
          <a:blip r:embed="rId11">
            <a:alphaModFix/>
          </a:blip>
          <a:srcRect b="0" l="18090" r="20612" t="11915"/>
          <a:stretch/>
        </p:blipFill>
        <p:spPr>
          <a:xfrm>
            <a:off x="73668" y="4652605"/>
            <a:ext cx="1883938" cy="1522800"/>
          </a:xfrm>
          <a:prstGeom prst="rect">
            <a:avLst/>
          </a:prstGeom>
          <a:noFill/>
          <a:ln>
            <a:noFill/>
          </a:ln>
        </p:spPr>
      </p:pic>
      <p:sp>
        <p:nvSpPr>
          <p:cNvPr id="154" name="Google Shape;154;p3"/>
          <p:cNvSpPr txBox="1"/>
          <p:nvPr/>
        </p:nvSpPr>
        <p:spPr>
          <a:xfrm>
            <a:off x="5839678" y="4857230"/>
            <a:ext cx="2239196"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Arial"/>
              <a:buNone/>
            </a:pPr>
            <a:r>
              <a:rPr b="1" i="0" lang="en-US" sz="1400">
                <a:solidFill>
                  <a:schemeClr val="dk1"/>
                </a:solidFill>
                <a:latin typeface="Arial"/>
                <a:ea typeface="Arial"/>
                <a:cs typeface="Arial"/>
                <a:sym typeface="Arial"/>
              </a:rPr>
              <a:t>SHIVRAJ M B</a:t>
            </a:r>
            <a:endParaRPr b="1" i="0"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rgbClr val="2F5496"/>
                </a:solidFill>
                <a:latin typeface="Arial"/>
                <a:ea typeface="Arial"/>
                <a:cs typeface="Arial"/>
                <a:sym typeface="Arial"/>
              </a:rPr>
              <a:t>https://www.linkedin.com/in/shivaraj-m-b-91942a219</a:t>
            </a:r>
            <a:endParaRPr b="1" sz="1400">
              <a:solidFill>
                <a:srgbClr val="2F5496"/>
              </a:solidFill>
              <a:latin typeface="Arial"/>
              <a:ea typeface="Arial"/>
              <a:cs typeface="Arial"/>
              <a:sym typeface="Arial"/>
            </a:endParaRPr>
          </a:p>
        </p:txBody>
      </p:sp>
      <p:pic>
        <p:nvPicPr>
          <p:cNvPr descr="Graphical user interface&#10;&#10;Description automatically generated" id="155" name="Google Shape;155;p3"/>
          <p:cNvPicPr preferRelativeResize="0"/>
          <p:nvPr/>
        </p:nvPicPr>
        <p:blipFill rotWithShape="1">
          <a:blip r:embed="rId12">
            <a:alphaModFix/>
          </a:blip>
          <a:srcRect b="46000" l="22515" r="40292" t="4582"/>
          <a:stretch/>
        </p:blipFill>
        <p:spPr>
          <a:xfrm>
            <a:off x="4090564" y="4770515"/>
            <a:ext cx="1552685" cy="1389865"/>
          </a:xfrm>
          <a:prstGeom prst="rect">
            <a:avLst/>
          </a:prstGeom>
          <a:noFill/>
          <a:ln>
            <a:noFill/>
          </a:ln>
        </p:spPr>
      </p:pic>
      <p:sp>
        <p:nvSpPr>
          <p:cNvPr id="156" name="Google Shape;156;p3"/>
          <p:cNvSpPr txBox="1"/>
          <p:nvPr/>
        </p:nvSpPr>
        <p:spPr>
          <a:xfrm>
            <a:off x="9771386" y="4718730"/>
            <a:ext cx="2431975"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Arial"/>
              <a:buNone/>
            </a:pPr>
            <a:r>
              <a:rPr b="1" i="0" lang="en-US" sz="1400">
                <a:solidFill>
                  <a:schemeClr val="dk1"/>
                </a:solidFill>
                <a:latin typeface="Arial"/>
                <a:ea typeface="Arial"/>
                <a:cs typeface="Arial"/>
                <a:sym typeface="Arial"/>
              </a:rPr>
              <a:t>HIMANSHU R</a:t>
            </a:r>
            <a:endParaRPr b="1" i="0"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rgbClr val="2F5496"/>
                </a:solidFill>
                <a:latin typeface="Arial"/>
                <a:ea typeface="Arial"/>
                <a:cs typeface="Arial"/>
                <a:sym typeface="Arial"/>
              </a:rPr>
              <a:t>https://www.linkedin.com/in/himanshu-rajbhoj-978900105</a:t>
            </a:r>
            <a:endParaRPr b="1" sz="1400">
              <a:solidFill>
                <a:srgbClr val="2F5496"/>
              </a:solidFill>
              <a:latin typeface="Arial"/>
              <a:ea typeface="Arial"/>
              <a:cs typeface="Arial"/>
              <a:sym typeface="Arial"/>
            </a:endParaRPr>
          </a:p>
        </p:txBody>
      </p:sp>
      <p:pic>
        <p:nvPicPr>
          <p:cNvPr descr="A person's face on a computer screen&#10;&#10;Description automatically generated with medium confidence" id="157" name="Google Shape;157;p3"/>
          <p:cNvPicPr preferRelativeResize="0"/>
          <p:nvPr/>
        </p:nvPicPr>
        <p:blipFill rotWithShape="1">
          <a:blip r:embed="rId13">
            <a:alphaModFix/>
          </a:blip>
          <a:srcRect b="0" l="21903" r="21964" t="17589"/>
          <a:stretch/>
        </p:blipFill>
        <p:spPr>
          <a:xfrm>
            <a:off x="7974964" y="4554624"/>
            <a:ext cx="1843951" cy="1522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0"/>
          <p:cNvSpPr txBox="1"/>
          <p:nvPr/>
        </p:nvSpPr>
        <p:spPr>
          <a:xfrm>
            <a:off x="1928257" y="5801303"/>
            <a:ext cx="9206753" cy="492080"/>
          </a:xfrm>
          <a:prstGeom prst="rect">
            <a:avLst/>
          </a:prstGeom>
          <a:noFill/>
          <a:ln>
            <a:noFill/>
          </a:ln>
        </p:spPr>
        <p:txBody>
          <a:bodyPr anchorCtr="0" anchor="t" bIns="45675" lIns="45675" spcFirstLastPara="1" rIns="45675" wrap="square" tIns="45675">
            <a:spAutoFit/>
          </a:bodyPr>
          <a:lstStyle/>
          <a:p>
            <a:pPr indent="0" lvl="0" marL="0" marR="0" rtl="0" algn="l">
              <a:lnSpc>
                <a:spcPct val="115000"/>
              </a:lnSpc>
              <a:spcBef>
                <a:spcPts val="0"/>
              </a:spcBef>
              <a:spcAft>
                <a:spcPts val="0"/>
              </a:spcAft>
              <a:buNone/>
            </a:pPr>
            <a:r>
              <a:rPr b="1" lang="en-US" sz="2400">
                <a:solidFill>
                  <a:schemeClr val="dk1"/>
                </a:solidFill>
                <a:latin typeface="Calibri"/>
                <a:ea typeface="Calibri"/>
                <a:cs typeface="Calibri"/>
                <a:sym typeface="Calibri"/>
              </a:rPr>
              <a:t>Network URL</a:t>
            </a:r>
            <a:r>
              <a:rPr lang="en-US" sz="2400">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 	</a:t>
            </a:r>
            <a:r>
              <a:rPr lang="en-US" sz="1800">
                <a:solidFill>
                  <a:schemeClr val="accent1"/>
                </a:solidFill>
                <a:latin typeface="Calibri"/>
                <a:ea typeface="Calibri"/>
                <a:cs typeface="Calibri"/>
                <a:sym typeface="Calibri"/>
              </a:rPr>
              <a:t>https://datasciritwik-live-project-2022-app2-izvaer.streamlitapp.com/</a:t>
            </a:r>
            <a:endParaRPr sz="2400" u="sng">
              <a:solidFill>
                <a:schemeClr val="accent1"/>
              </a:solidFill>
              <a:latin typeface="Calibri"/>
              <a:ea typeface="Calibri"/>
              <a:cs typeface="Calibri"/>
              <a:sym typeface="Calibri"/>
            </a:endParaRPr>
          </a:p>
        </p:txBody>
      </p:sp>
      <p:sp>
        <p:nvSpPr>
          <p:cNvPr id="533" name="Google Shape;533;p30"/>
          <p:cNvSpPr txBox="1"/>
          <p:nvPr/>
        </p:nvSpPr>
        <p:spPr>
          <a:xfrm>
            <a:off x="886660" y="4985733"/>
            <a:ext cx="10248350" cy="400067"/>
          </a:xfrm>
          <a:prstGeom prst="rect">
            <a:avLst/>
          </a:prstGeom>
          <a:noFill/>
          <a:ln>
            <a:noFill/>
          </a:ln>
        </p:spPr>
        <p:txBody>
          <a:bodyPr anchorCtr="0" anchor="t" bIns="45675" lIns="45675" spcFirstLastPara="1" rIns="45675" wrap="square" tIns="45675">
            <a:spAutoFit/>
          </a:bodyPr>
          <a:lstStyle/>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DEPLOYMENT LINK FOR  Appointment Scheduler  for Sample Collection  APP</a:t>
            </a:r>
            <a:endParaRPr sz="2000">
              <a:solidFill>
                <a:schemeClr val="dk1"/>
              </a:solidFill>
              <a:latin typeface="Calibri"/>
              <a:ea typeface="Calibri"/>
              <a:cs typeface="Calibri"/>
              <a:sym typeface="Calibri"/>
            </a:endParaRPr>
          </a:p>
        </p:txBody>
      </p:sp>
      <p:pic>
        <p:nvPicPr>
          <p:cNvPr descr="Google Shape;418;p57" id="534" name="Google Shape;534;p30"/>
          <p:cNvPicPr preferRelativeResize="0"/>
          <p:nvPr/>
        </p:nvPicPr>
        <p:blipFill rotWithShape="1">
          <a:blip r:embed="rId3">
            <a:alphaModFix/>
          </a:blip>
          <a:srcRect b="0" l="0" r="0" t="0"/>
          <a:stretch/>
        </p:blipFill>
        <p:spPr>
          <a:xfrm>
            <a:off x="10734598" y="6404512"/>
            <a:ext cx="1390808" cy="453490"/>
          </a:xfrm>
          <a:prstGeom prst="rect">
            <a:avLst/>
          </a:prstGeom>
          <a:noFill/>
          <a:ln>
            <a:noFill/>
          </a:ln>
        </p:spPr>
      </p:pic>
      <p:cxnSp>
        <p:nvCxnSpPr>
          <p:cNvPr id="535" name="Google Shape;535;p30"/>
          <p:cNvCxnSpPr/>
          <p:nvPr/>
        </p:nvCxnSpPr>
        <p:spPr>
          <a:xfrm flipH="1" rot="10800000">
            <a:off x="1" y="6582312"/>
            <a:ext cx="10524813" cy="2924"/>
          </a:xfrm>
          <a:prstGeom prst="straightConnector1">
            <a:avLst/>
          </a:prstGeom>
          <a:noFill/>
          <a:ln cap="flat" cmpd="sng" w="9525">
            <a:solidFill>
              <a:srgbClr val="4A7DBA"/>
            </a:solidFill>
            <a:prstDash val="solid"/>
            <a:round/>
            <a:headEnd len="sm" w="sm" type="none"/>
            <a:tailEnd len="sm" w="sm" type="none"/>
          </a:ln>
        </p:spPr>
      </p:cxnSp>
      <p:sp>
        <p:nvSpPr>
          <p:cNvPr id="536" name="Google Shape;536;p30"/>
          <p:cNvSpPr txBox="1"/>
          <p:nvPr/>
        </p:nvSpPr>
        <p:spPr>
          <a:xfrm>
            <a:off x="1168795" y="716101"/>
            <a:ext cx="9854409" cy="544037"/>
          </a:xfrm>
          <a:prstGeom prst="rect">
            <a:avLst/>
          </a:prstGeom>
          <a:noFill/>
          <a:ln>
            <a:noFill/>
          </a:ln>
        </p:spPr>
        <p:txBody>
          <a:bodyPr anchorCtr="0" anchor="t" bIns="45675" lIns="45675" spcFirstLastPara="1" rIns="45675" wrap="square" tIns="45675">
            <a:spAutoFit/>
          </a:bodyPr>
          <a:lstStyle/>
          <a:p>
            <a:pPr indent="0" lvl="0" marL="0" marR="0" rtl="0" algn="ctr">
              <a:spcBef>
                <a:spcPts val="0"/>
              </a:spcBef>
              <a:spcAft>
                <a:spcPts val="0"/>
              </a:spcAft>
              <a:buNone/>
            </a:pPr>
            <a:r>
              <a:rPr b="1" lang="en-US" sz="3200">
                <a:solidFill>
                  <a:schemeClr val="dk1"/>
                </a:solidFill>
                <a:latin typeface="Times New Roman"/>
                <a:ea typeface="Times New Roman"/>
                <a:cs typeface="Times New Roman"/>
                <a:sym typeface="Times New Roman"/>
              </a:rPr>
              <a:t>Steps for deployment on Heroku using Flask</a:t>
            </a:r>
            <a:endParaRPr b="1" sz="3200">
              <a:solidFill>
                <a:schemeClr val="dk1"/>
              </a:solidFill>
              <a:latin typeface="Times New Roman"/>
              <a:ea typeface="Times New Roman"/>
              <a:cs typeface="Times New Roman"/>
              <a:sym typeface="Times New Roman"/>
            </a:endParaRPr>
          </a:p>
        </p:txBody>
      </p:sp>
      <p:sp>
        <p:nvSpPr>
          <p:cNvPr id="537" name="Google Shape;537;p30"/>
          <p:cNvSpPr txBox="1"/>
          <p:nvPr/>
        </p:nvSpPr>
        <p:spPr>
          <a:xfrm>
            <a:off x="771212" y="1260138"/>
            <a:ext cx="10771214" cy="3730274"/>
          </a:xfrm>
          <a:prstGeom prst="rect">
            <a:avLst/>
          </a:prstGeom>
          <a:noFill/>
          <a:ln>
            <a:noFill/>
          </a:ln>
        </p:spPr>
        <p:txBody>
          <a:bodyPr anchorCtr="0" anchor="t" bIns="45675" lIns="45675" spcFirstLastPara="1" rIns="45675" wrap="square" tIns="45675">
            <a:spAutoFit/>
          </a:bodyPr>
          <a:lstStyle/>
          <a:p>
            <a:pPr indent="-171450" lvl="0" marL="171450" marR="0" rtl="0" algn="l">
              <a:lnSpc>
                <a:spcPct val="150000"/>
              </a:lnSpc>
              <a:spcBef>
                <a:spcPts val="0"/>
              </a:spcBef>
              <a:spcAft>
                <a:spcPts val="0"/>
              </a:spcAft>
              <a:buClr>
                <a:srgbClr val="000000"/>
              </a:buClr>
              <a:buSzPts val="1800"/>
              <a:buFont typeface="Noto Sans Symbols"/>
              <a:buChar char="❑"/>
            </a:pPr>
            <a:r>
              <a:rPr lang="en-US" sz="18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Create ML model and save it using pickle</a:t>
            </a:r>
            <a:endParaRPr sz="2000">
              <a:solidFill>
                <a:schemeClr val="dk1"/>
              </a:solidFill>
              <a:latin typeface="Calibri"/>
              <a:ea typeface="Calibri"/>
              <a:cs typeface="Calibri"/>
              <a:sym typeface="Calibri"/>
            </a:endParaRPr>
          </a:p>
          <a:p>
            <a:pPr indent="-228600" lvl="0" marL="228600" marR="0" rtl="0" algn="l">
              <a:lnSpc>
                <a:spcPct val="150000"/>
              </a:lnSpc>
              <a:spcBef>
                <a:spcPts val="0"/>
              </a:spcBef>
              <a:spcAft>
                <a:spcPts val="0"/>
              </a:spcAft>
              <a:buClr>
                <a:srgbClr val="000000"/>
              </a:buClr>
              <a:buSzPts val="1800"/>
              <a:buFont typeface="Noto Sans Symbols"/>
              <a:buChar char="❑"/>
            </a:pPr>
            <a:r>
              <a:rPr lang="en-US" sz="2000">
                <a:solidFill>
                  <a:schemeClr val="dk1"/>
                </a:solidFill>
                <a:latin typeface="Times New Roman"/>
                <a:ea typeface="Times New Roman"/>
                <a:cs typeface="Times New Roman"/>
                <a:sym typeface="Times New Roman"/>
              </a:rPr>
              <a:t>Create Flask files for UI and python main file (app.py) that can unpickle the machine learning model from step 1 for predictions</a:t>
            </a:r>
            <a:endParaRPr sz="2000">
              <a:solidFill>
                <a:schemeClr val="dk1"/>
              </a:solidFill>
              <a:latin typeface="Calibri"/>
              <a:ea typeface="Calibri"/>
              <a:cs typeface="Calibri"/>
              <a:sym typeface="Calibri"/>
            </a:endParaRPr>
          </a:p>
          <a:p>
            <a:pPr indent="-228600" lvl="0" marL="228600" marR="0" rtl="0" algn="l">
              <a:lnSpc>
                <a:spcPct val="150000"/>
              </a:lnSpc>
              <a:spcBef>
                <a:spcPts val="0"/>
              </a:spcBef>
              <a:spcAft>
                <a:spcPts val="0"/>
              </a:spcAft>
              <a:buClr>
                <a:srgbClr val="000000"/>
              </a:buClr>
              <a:buSzPts val="1800"/>
              <a:buFont typeface="Noto Sans Symbols"/>
              <a:buChar char="❑"/>
            </a:pPr>
            <a:r>
              <a:rPr lang="en-US" sz="2000">
                <a:solidFill>
                  <a:schemeClr val="dk1"/>
                </a:solidFill>
                <a:latin typeface="Times New Roman"/>
                <a:ea typeface="Times New Roman"/>
                <a:cs typeface="Times New Roman"/>
                <a:sym typeface="Times New Roman"/>
              </a:rPr>
              <a:t> Create requirements. txt with all python dependencies.</a:t>
            </a:r>
            <a:endParaRPr sz="2000">
              <a:solidFill>
                <a:schemeClr val="dk1"/>
              </a:solidFill>
              <a:latin typeface="Calibri"/>
              <a:ea typeface="Calibri"/>
              <a:cs typeface="Calibri"/>
              <a:sym typeface="Calibri"/>
            </a:endParaRPr>
          </a:p>
          <a:p>
            <a:pPr indent="-228600" lvl="0" marL="228600" marR="0" rtl="0" algn="l">
              <a:lnSpc>
                <a:spcPct val="150000"/>
              </a:lnSpc>
              <a:spcBef>
                <a:spcPts val="0"/>
              </a:spcBef>
              <a:spcAft>
                <a:spcPts val="0"/>
              </a:spcAft>
              <a:buClr>
                <a:srgbClr val="000000"/>
              </a:buClr>
              <a:buSzPts val="1800"/>
              <a:buFont typeface="Noto Sans Symbols"/>
              <a:buChar char="❑"/>
            </a:pPr>
            <a:r>
              <a:rPr lang="en-US" sz="2000">
                <a:solidFill>
                  <a:schemeClr val="dk1"/>
                </a:solidFill>
                <a:latin typeface="Times New Roman"/>
                <a:ea typeface="Times New Roman"/>
                <a:cs typeface="Times New Roman"/>
                <a:sym typeface="Times New Roman"/>
              </a:rPr>
              <a:t> Create Procfile to run Flask app</a:t>
            </a:r>
            <a:endParaRPr sz="2000">
              <a:solidFill>
                <a:schemeClr val="dk1"/>
              </a:solidFill>
              <a:latin typeface="Calibri"/>
              <a:ea typeface="Calibri"/>
              <a:cs typeface="Calibri"/>
              <a:sym typeface="Calibri"/>
            </a:endParaRPr>
          </a:p>
          <a:p>
            <a:pPr indent="-228600" lvl="0" marL="228600" marR="0" rtl="0" algn="l">
              <a:lnSpc>
                <a:spcPct val="150000"/>
              </a:lnSpc>
              <a:spcBef>
                <a:spcPts val="0"/>
              </a:spcBef>
              <a:spcAft>
                <a:spcPts val="0"/>
              </a:spcAft>
              <a:buClr>
                <a:srgbClr val="000000"/>
              </a:buClr>
              <a:buSzPts val="1800"/>
              <a:buFont typeface="Noto Sans Symbols"/>
              <a:buChar char="❑"/>
            </a:pPr>
            <a:r>
              <a:rPr lang="en-US" sz="2000">
                <a:solidFill>
                  <a:schemeClr val="dk1"/>
                </a:solidFill>
                <a:latin typeface="Times New Roman"/>
                <a:ea typeface="Times New Roman"/>
                <a:cs typeface="Times New Roman"/>
                <a:sym typeface="Times New Roman"/>
              </a:rPr>
              <a:t> Commit files from Step 1, 2. 3 &amp; 4 in the GitHub repo</a:t>
            </a:r>
            <a:endParaRPr sz="2000">
              <a:solidFill>
                <a:schemeClr val="dk1"/>
              </a:solidFill>
              <a:latin typeface="Calibri"/>
              <a:ea typeface="Calibri"/>
              <a:cs typeface="Calibri"/>
              <a:sym typeface="Calibri"/>
            </a:endParaRPr>
          </a:p>
          <a:p>
            <a:pPr indent="-228600" lvl="0" marL="228600" marR="0" rtl="0" algn="l">
              <a:lnSpc>
                <a:spcPct val="150000"/>
              </a:lnSpc>
              <a:spcBef>
                <a:spcPts val="0"/>
              </a:spcBef>
              <a:spcAft>
                <a:spcPts val="0"/>
              </a:spcAft>
              <a:buClr>
                <a:srgbClr val="000000"/>
              </a:buClr>
              <a:buSzPts val="1800"/>
              <a:buFont typeface="Noto Sans Symbols"/>
              <a:buChar char="❑"/>
            </a:pPr>
            <a:r>
              <a:rPr lang="en-US" sz="2000">
                <a:solidFill>
                  <a:schemeClr val="dk1"/>
                </a:solidFill>
                <a:latin typeface="Times New Roman"/>
                <a:ea typeface="Times New Roman"/>
                <a:cs typeface="Times New Roman"/>
                <a:sym typeface="Times New Roman"/>
              </a:rPr>
              <a:t> Create account/Login on Heroku, create an app, connect with GitHub repo, and select branch</a:t>
            </a:r>
            <a:endParaRPr sz="2000">
              <a:solidFill>
                <a:schemeClr val="dk1"/>
              </a:solidFill>
              <a:latin typeface="Calibri"/>
              <a:ea typeface="Calibri"/>
              <a:cs typeface="Calibri"/>
              <a:sym typeface="Calibri"/>
            </a:endParaRPr>
          </a:p>
          <a:p>
            <a:pPr indent="-228600" lvl="0" marL="228600" marR="0" rtl="0" algn="l">
              <a:lnSpc>
                <a:spcPct val="150000"/>
              </a:lnSpc>
              <a:spcBef>
                <a:spcPts val="0"/>
              </a:spcBef>
              <a:spcAft>
                <a:spcPts val="0"/>
              </a:spcAft>
              <a:buClr>
                <a:srgbClr val="000000"/>
              </a:buClr>
              <a:buSzPts val="1800"/>
              <a:buFont typeface="Noto Sans Symbols"/>
              <a:buChar char="❑"/>
            </a:pPr>
            <a:r>
              <a:rPr lang="en-US" sz="2000">
                <a:solidFill>
                  <a:schemeClr val="dk1"/>
                </a:solidFill>
                <a:latin typeface="Times New Roman"/>
                <a:ea typeface="Times New Roman"/>
                <a:cs typeface="Times New Roman"/>
                <a:sym typeface="Times New Roman"/>
              </a:rPr>
              <a:t> Select manual deploy on Heroku</a:t>
            </a:r>
            <a:endParaRPr sz="2000">
              <a:solidFill>
                <a:schemeClr val="dk1"/>
              </a:solidFill>
              <a:latin typeface="Calibri"/>
              <a:ea typeface="Calibri"/>
              <a:cs typeface="Calibri"/>
              <a:sym typeface="Calibri"/>
            </a:endParaRPr>
          </a:p>
        </p:txBody>
      </p:sp>
      <p:pic>
        <p:nvPicPr>
          <p:cNvPr descr="Google Shape;422;p57" id="538" name="Google Shape;538;p30"/>
          <p:cNvPicPr preferRelativeResize="0"/>
          <p:nvPr/>
        </p:nvPicPr>
        <p:blipFill rotWithShape="1">
          <a:blip r:embed="rId4">
            <a:alphaModFix/>
          </a:blip>
          <a:srcRect b="0" l="0" r="0" t="0"/>
          <a:stretch/>
        </p:blipFill>
        <p:spPr>
          <a:xfrm>
            <a:off x="10668000" y="0"/>
            <a:ext cx="1524000" cy="560376"/>
          </a:xfrm>
          <a:prstGeom prst="rect">
            <a:avLst/>
          </a:prstGeom>
          <a:noFill/>
          <a:ln>
            <a:noFill/>
          </a:ln>
        </p:spPr>
      </p:pic>
      <p:sp>
        <p:nvSpPr>
          <p:cNvPr id="539" name="Google Shape;539;p30"/>
          <p:cNvSpPr txBox="1"/>
          <p:nvPr/>
        </p:nvSpPr>
        <p:spPr>
          <a:xfrm>
            <a:off x="9212" y="1"/>
            <a:ext cx="10658788" cy="535493"/>
          </a:xfrm>
          <a:prstGeom prst="rect">
            <a:avLst/>
          </a:pr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170"/>
              <a:buFont typeface="Times New Roman"/>
              <a:buNone/>
            </a:pPr>
            <a:r>
              <a:rPr b="1" i="0" lang="en-US" sz="3170" u="none" cap="none" strike="noStrike">
                <a:solidFill>
                  <a:srgbClr val="000000"/>
                </a:solidFill>
                <a:latin typeface="Times New Roman"/>
                <a:ea typeface="Times New Roman"/>
                <a:cs typeface="Times New Roman"/>
                <a:sym typeface="Times New Roman"/>
              </a:rPr>
              <a:t>MODEL  DEPLOYMENT</a:t>
            </a:r>
            <a:endParaRPr b="1" i="0" sz="3170" u="none" cap="none" strike="noStrike">
              <a:solidFill>
                <a:srgbClr val="000000"/>
              </a:solidFill>
              <a:latin typeface="Times New Roman"/>
              <a:ea typeface="Times New Roman"/>
              <a:cs typeface="Times New Roman"/>
              <a:sym typeface="Times New Roman"/>
            </a:endParaRPr>
          </a:p>
        </p:txBody>
      </p:sp>
      <p:sp>
        <p:nvSpPr>
          <p:cNvPr id="540" name="Google Shape;540;p30"/>
          <p:cNvSpPr txBox="1"/>
          <p:nvPr/>
        </p:nvSpPr>
        <p:spPr>
          <a:xfrm>
            <a:off x="1928256" y="5363096"/>
            <a:ext cx="9206753" cy="492080"/>
          </a:xfrm>
          <a:prstGeom prst="rect">
            <a:avLst/>
          </a:prstGeom>
          <a:noFill/>
          <a:ln>
            <a:noFill/>
          </a:ln>
        </p:spPr>
        <p:txBody>
          <a:bodyPr anchorCtr="0" anchor="t" bIns="45675" lIns="45675" spcFirstLastPara="1" rIns="45675" wrap="square" tIns="45675">
            <a:spAutoFit/>
          </a:bodyPr>
          <a:lstStyle/>
          <a:p>
            <a:pPr indent="0" lvl="0" marL="0" marR="0" rtl="0" algn="l">
              <a:lnSpc>
                <a:spcPct val="115000"/>
              </a:lnSpc>
              <a:spcBef>
                <a:spcPts val="0"/>
              </a:spcBef>
              <a:spcAft>
                <a:spcPts val="0"/>
              </a:spcAft>
              <a:buNone/>
            </a:pPr>
            <a:r>
              <a:rPr b="1" lang="en-US" sz="2400">
                <a:solidFill>
                  <a:schemeClr val="dk1"/>
                </a:solidFill>
                <a:latin typeface="Calibri"/>
                <a:ea typeface="Calibri"/>
                <a:cs typeface="Calibri"/>
                <a:sym typeface="Calibri"/>
              </a:rPr>
              <a:t>Network URL</a:t>
            </a:r>
            <a:r>
              <a:rPr lang="en-US" sz="2400">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 	</a:t>
            </a:r>
            <a:r>
              <a:rPr lang="en-US" sz="1800" u="sng">
                <a:solidFill>
                  <a:schemeClr val="accent1"/>
                </a:solidFill>
                <a:latin typeface="Calibri"/>
                <a:ea typeface="Calibri"/>
                <a:cs typeface="Calibri"/>
                <a:sym typeface="Calibri"/>
                <a:hlinkClick r:id="rId5">
                  <a:extLst>
                    <a:ext uri="{A12FA001-AC4F-418D-AE19-62706E023703}">
                      <ahyp:hlinkClr val="tx"/>
                    </a:ext>
                  </a:extLst>
                </a:hlinkClick>
              </a:rPr>
              <a:t>https://appointment-scheduler69-monali.herokuapp.com/</a:t>
            </a:r>
            <a:r>
              <a:rPr lang="en-US" sz="1800">
                <a:solidFill>
                  <a:schemeClr val="accent1"/>
                </a:solidFill>
                <a:latin typeface="Calibri"/>
                <a:ea typeface="Calibri"/>
                <a:cs typeface="Calibri"/>
                <a:sym typeface="Calibri"/>
              </a:rPr>
              <a:t> </a:t>
            </a:r>
            <a:endParaRPr sz="2400" u="sng">
              <a:solidFill>
                <a:schemeClr val="accen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1"/>
          <p:cNvSpPr txBox="1"/>
          <p:nvPr/>
        </p:nvSpPr>
        <p:spPr>
          <a:xfrm>
            <a:off x="252221" y="2381966"/>
            <a:ext cx="3715267" cy="172735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1" i="0" lang="en-US" sz="3200" u="none" cap="none" strike="noStrike">
                <a:solidFill>
                  <a:srgbClr val="FFFFFF"/>
                </a:solidFill>
                <a:latin typeface="Calibri"/>
                <a:ea typeface="Calibri"/>
                <a:cs typeface="Calibri"/>
                <a:sym typeface="Calibri"/>
              </a:rPr>
              <a:t>Outputs of</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600"/>
              </a:spcBef>
              <a:spcAft>
                <a:spcPts val="0"/>
              </a:spcAft>
              <a:buClr>
                <a:srgbClr val="000000"/>
              </a:buClr>
              <a:buSzPts val="3200"/>
              <a:buFont typeface="Arial"/>
              <a:buNone/>
            </a:pPr>
            <a:r>
              <a:rPr b="1" i="0" lang="en-US" sz="3200" u="none" cap="none" strike="noStrike">
                <a:solidFill>
                  <a:srgbClr val="FFFFFF"/>
                </a:solidFill>
                <a:latin typeface="Calibri"/>
                <a:ea typeface="Calibri"/>
                <a:cs typeface="Calibri"/>
                <a:sym typeface="Calibri"/>
              </a:rPr>
              <a:t>Universal Sentence Encoder:</a:t>
            </a:r>
            <a:endParaRPr b="0" i="0" sz="1400" u="none" cap="none" strike="noStrike">
              <a:solidFill>
                <a:srgbClr val="000000"/>
              </a:solidFill>
              <a:latin typeface="Arial"/>
              <a:ea typeface="Arial"/>
              <a:cs typeface="Arial"/>
              <a:sym typeface="Arial"/>
            </a:endParaRPr>
          </a:p>
        </p:txBody>
      </p:sp>
      <p:sp>
        <p:nvSpPr>
          <p:cNvPr id="546" name="Google Shape;546;p31"/>
          <p:cNvSpPr txBox="1"/>
          <p:nvPr>
            <p:ph type="title"/>
          </p:nvPr>
        </p:nvSpPr>
        <p:spPr>
          <a:xfrm>
            <a:off x="9213" y="-10146"/>
            <a:ext cx="12182788" cy="535491"/>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INPUTS  TO  APP </a:t>
            </a:r>
            <a:endParaRPr/>
          </a:p>
        </p:txBody>
      </p:sp>
      <p:pic>
        <p:nvPicPr>
          <p:cNvPr id="547" name="Google Shape;547;p31"/>
          <p:cNvPicPr preferRelativeResize="0"/>
          <p:nvPr/>
        </p:nvPicPr>
        <p:blipFill rotWithShape="1">
          <a:blip r:embed="rId3">
            <a:alphaModFix/>
          </a:blip>
          <a:srcRect b="0" l="0" r="0" t="0"/>
          <a:stretch/>
        </p:blipFill>
        <p:spPr>
          <a:xfrm>
            <a:off x="10663003" y="6356636"/>
            <a:ext cx="1390807" cy="497393"/>
          </a:xfrm>
          <a:prstGeom prst="rect">
            <a:avLst/>
          </a:prstGeom>
          <a:noFill/>
          <a:ln>
            <a:noFill/>
          </a:ln>
        </p:spPr>
      </p:pic>
      <p:cxnSp>
        <p:nvCxnSpPr>
          <p:cNvPr id="548" name="Google Shape;548;p31"/>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pic>
        <p:nvPicPr>
          <p:cNvPr id="549" name="Google Shape;549;p31"/>
          <p:cNvPicPr preferRelativeResize="0"/>
          <p:nvPr/>
        </p:nvPicPr>
        <p:blipFill rotWithShape="1">
          <a:blip r:embed="rId4">
            <a:alphaModFix/>
          </a:blip>
          <a:srcRect b="0" l="0" r="0" t="0"/>
          <a:stretch/>
        </p:blipFill>
        <p:spPr>
          <a:xfrm>
            <a:off x="10668003" y="0"/>
            <a:ext cx="1523996" cy="535490"/>
          </a:xfrm>
          <a:prstGeom prst="rect">
            <a:avLst/>
          </a:prstGeom>
          <a:noFill/>
          <a:ln>
            <a:noFill/>
          </a:ln>
        </p:spPr>
      </p:pic>
      <p:pic>
        <p:nvPicPr>
          <p:cNvPr id="550" name="Google Shape;550;p31"/>
          <p:cNvPicPr preferRelativeResize="0"/>
          <p:nvPr/>
        </p:nvPicPr>
        <p:blipFill rotWithShape="1">
          <a:blip r:embed="rId5">
            <a:alphaModFix/>
          </a:blip>
          <a:srcRect b="0" l="0" r="0" t="0"/>
          <a:stretch/>
        </p:blipFill>
        <p:spPr>
          <a:xfrm>
            <a:off x="537882" y="797859"/>
            <a:ext cx="10228730" cy="535193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2"/>
          <p:cNvSpPr txBox="1"/>
          <p:nvPr/>
        </p:nvSpPr>
        <p:spPr>
          <a:xfrm>
            <a:off x="252221" y="2381966"/>
            <a:ext cx="3715267" cy="172735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1" i="0" lang="en-US" sz="3200" u="none" cap="none" strike="noStrike">
                <a:solidFill>
                  <a:srgbClr val="FFFFFF"/>
                </a:solidFill>
                <a:latin typeface="Calibri"/>
                <a:ea typeface="Calibri"/>
                <a:cs typeface="Calibri"/>
                <a:sym typeface="Calibri"/>
              </a:rPr>
              <a:t>Outputs of</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600"/>
              </a:spcBef>
              <a:spcAft>
                <a:spcPts val="0"/>
              </a:spcAft>
              <a:buClr>
                <a:srgbClr val="000000"/>
              </a:buClr>
              <a:buSzPts val="3200"/>
              <a:buFont typeface="Arial"/>
              <a:buNone/>
            </a:pPr>
            <a:r>
              <a:rPr b="1" i="0" lang="en-US" sz="3200" u="none" cap="none" strike="noStrike">
                <a:solidFill>
                  <a:srgbClr val="FFFFFF"/>
                </a:solidFill>
                <a:latin typeface="Calibri"/>
                <a:ea typeface="Calibri"/>
                <a:cs typeface="Calibri"/>
                <a:sym typeface="Calibri"/>
              </a:rPr>
              <a:t>Universal Sentence Encoder:</a:t>
            </a:r>
            <a:endParaRPr b="0" i="0" sz="1400" u="none" cap="none" strike="noStrike">
              <a:solidFill>
                <a:srgbClr val="000000"/>
              </a:solidFill>
              <a:latin typeface="Arial"/>
              <a:ea typeface="Arial"/>
              <a:cs typeface="Arial"/>
              <a:sym typeface="Arial"/>
            </a:endParaRPr>
          </a:p>
        </p:txBody>
      </p:sp>
      <p:sp>
        <p:nvSpPr>
          <p:cNvPr id="556" name="Google Shape;556;p32"/>
          <p:cNvSpPr txBox="1"/>
          <p:nvPr>
            <p:ph type="title"/>
          </p:nvPr>
        </p:nvSpPr>
        <p:spPr>
          <a:xfrm>
            <a:off x="9213" y="-10146"/>
            <a:ext cx="12182788" cy="535491"/>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INPUTS  TO  APP </a:t>
            </a:r>
            <a:endParaRPr/>
          </a:p>
        </p:txBody>
      </p:sp>
      <p:pic>
        <p:nvPicPr>
          <p:cNvPr id="557" name="Google Shape;557;p32"/>
          <p:cNvPicPr preferRelativeResize="0"/>
          <p:nvPr/>
        </p:nvPicPr>
        <p:blipFill rotWithShape="1">
          <a:blip r:embed="rId3">
            <a:alphaModFix/>
          </a:blip>
          <a:srcRect b="0" l="0" r="0" t="0"/>
          <a:stretch/>
        </p:blipFill>
        <p:spPr>
          <a:xfrm>
            <a:off x="10663003" y="6356636"/>
            <a:ext cx="1390807" cy="497393"/>
          </a:xfrm>
          <a:prstGeom prst="rect">
            <a:avLst/>
          </a:prstGeom>
          <a:noFill/>
          <a:ln>
            <a:noFill/>
          </a:ln>
        </p:spPr>
      </p:pic>
      <p:cxnSp>
        <p:nvCxnSpPr>
          <p:cNvPr id="558" name="Google Shape;558;p32"/>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pic>
        <p:nvPicPr>
          <p:cNvPr id="559" name="Google Shape;559;p32"/>
          <p:cNvPicPr preferRelativeResize="0"/>
          <p:nvPr/>
        </p:nvPicPr>
        <p:blipFill rotWithShape="1">
          <a:blip r:embed="rId4">
            <a:alphaModFix/>
          </a:blip>
          <a:srcRect b="0" l="0" r="0" t="0"/>
          <a:stretch/>
        </p:blipFill>
        <p:spPr>
          <a:xfrm>
            <a:off x="10668003" y="0"/>
            <a:ext cx="1523996" cy="535490"/>
          </a:xfrm>
          <a:prstGeom prst="rect">
            <a:avLst/>
          </a:prstGeom>
          <a:noFill/>
          <a:ln>
            <a:noFill/>
          </a:ln>
        </p:spPr>
      </p:pic>
      <p:pic>
        <p:nvPicPr>
          <p:cNvPr id="560" name="Google Shape;560;p32"/>
          <p:cNvPicPr preferRelativeResize="0"/>
          <p:nvPr/>
        </p:nvPicPr>
        <p:blipFill rotWithShape="1">
          <a:blip r:embed="rId5">
            <a:alphaModFix/>
          </a:blip>
          <a:srcRect b="0" l="0" r="0" t="0"/>
          <a:stretch/>
        </p:blipFill>
        <p:spPr>
          <a:xfrm>
            <a:off x="815788" y="1401418"/>
            <a:ext cx="10282518" cy="344883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33"/>
          <p:cNvSpPr txBox="1"/>
          <p:nvPr/>
        </p:nvSpPr>
        <p:spPr>
          <a:xfrm>
            <a:off x="252221" y="2381966"/>
            <a:ext cx="3715267" cy="172735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1" i="0" lang="en-US" sz="3200" u="none" cap="none" strike="noStrike">
                <a:solidFill>
                  <a:srgbClr val="FFFFFF"/>
                </a:solidFill>
                <a:latin typeface="Calibri"/>
                <a:ea typeface="Calibri"/>
                <a:cs typeface="Calibri"/>
                <a:sym typeface="Calibri"/>
              </a:rPr>
              <a:t>Outputs of</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600"/>
              </a:spcBef>
              <a:spcAft>
                <a:spcPts val="0"/>
              </a:spcAft>
              <a:buClr>
                <a:srgbClr val="000000"/>
              </a:buClr>
              <a:buSzPts val="3200"/>
              <a:buFont typeface="Arial"/>
              <a:buNone/>
            </a:pPr>
            <a:r>
              <a:rPr b="1" i="0" lang="en-US" sz="3200" u="none" cap="none" strike="noStrike">
                <a:solidFill>
                  <a:srgbClr val="FFFFFF"/>
                </a:solidFill>
                <a:latin typeface="Calibri"/>
                <a:ea typeface="Calibri"/>
                <a:cs typeface="Calibri"/>
                <a:sym typeface="Calibri"/>
              </a:rPr>
              <a:t>Universal Sentence Encoder:</a:t>
            </a:r>
            <a:endParaRPr b="0" i="0" sz="1400" u="none" cap="none" strike="noStrike">
              <a:solidFill>
                <a:srgbClr val="000000"/>
              </a:solidFill>
              <a:latin typeface="Arial"/>
              <a:ea typeface="Arial"/>
              <a:cs typeface="Arial"/>
              <a:sym typeface="Arial"/>
            </a:endParaRPr>
          </a:p>
        </p:txBody>
      </p:sp>
      <p:sp>
        <p:nvSpPr>
          <p:cNvPr id="566" name="Google Shape;566;p33"/>
          <p:cNvSpPr txBox="1"/>
          <p:nvPr>
            <p:ph type="title"/>
          </p:nvPr>
        </p:nvSpPr>
        <p:spPr>
          <a:xfrm>
            <a:off x="0" y="5017"/>
            <a:ext cx="12182788" cy="535491"/>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APP  PREDICTION</a:t>
            </a:r>
            <a:endParaRPr/>
          </a:p>
        </p:txBody>
      </p:sp>
      <p:pic>
        <p:nvPicPr>
          <p:cNvPr id="567" name="Google Shape;567;p33"/>
          <p:cNvPicPr preferRelativeResize="0"/>
          <p:nvPr/>
        </p:nvPicPr>
        <p:blipFill rotWithShape="1">
          <a:blip r:embed="rId3">
            <a:alphaModFix/>
          </a:blip>
          <a:srcRect b="0" l="0" r="0" t="0"/>
          <a:stretch/>
        </p:blipFill>
        <p:spPr>
          <a:xfrm>
            <a:off x="10663003" y="6356636"/>
            <a:ext cx="1390807" cy="497393"/>
          </a:xfrm>
          <a:prstGeom prst="rect">
            <a:avLst/>
          </a:prstGeom>
          <a:noFill/>
          <a:ln>
            <a:noFill/>
          </a:ln>
        </p:spPr>
      </p:pic>
      <p:cxnSp>
        <p:nvCxnSpPr>
          <p:cNvPr id="568" name="Google Shape;568;p33"/>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pic>
        <p:nvPicPr>
          <p:cNvPr id="569" name="Google Shape;569;p33"/>
          <p:cNvPicPr preferRelativeResize="0"/>
          <p:nvPr/>
        </p:nvPicPr>
        <p:blipFill rotWithShape="1">
          <a:blip r:embed="rId4">
            <a:alphaModFix/>
          </a:blip>
          <a:srcRect b="0" l="0" r="0" t="0"/>
          <a:stretch/>
        </p:blipFill>
        <p:spPr>
          <a:xfrm>
            <a:off x="10668003" y="0"/>
            <a:ext cx="1523996" cy="535490"/>
          </a:xfrm>
          <a:prstGeom prst="rect">
            <a:avLst/>
          </a:prstGeom>
          <a:noFill/>
          <a:ln>
            <a:noFill/>
          </a:ln>
        </p:spPr>
      </p:pic>
      <p:pic>
        <p:nvPicPr>
          <p:cNvPr id="570" name="Google Shape;570;p33"/>
          <p:cNvPicPr preferRelativeResize="0"/>
          <p:nvPr/>
        </p:nvPicPr>
        <p:blipFill rotWithShape="1">
          <a:blip r:embed="rId5">
            <a:alphaModFix/>
          </a:blip>
          <a:srcRect b="0" l="0" r="0" t="0"/>
          <a:stretch/>
        </p:blipFill>
        <p:spPr>
          <a:xfrm>
            <a:off x="546846" y="695791"/>
            <a:ext cx="10345272" cy="4414092"/>
          </a:xfrm>
          <a:prstGeom prst="rect">
            <a:avLst/>
          </a:prstGeom>
          <a:noFill/>
          <a:ln>
            <a:noFill/>
          </a:ln>
        </p:spPr>
      </p:pic>
      <p:pic>
        <p:nvPicPr>
          <p:cNvPr id="571" name="Google Shape;571;p33"/>
          <p:cNvPicPr preferRelativeResize="0"/>
          <p:nvPr/>
        </p:nvPicPr>
        <p:blipFill rotWithShape="1">
          <a:blip r:embed="rId5">
            <a:alphaModFix/>
          </a:blip>
          <a:srcRect b="0" l="0" r="0" t="0"/>
          <a:stretch/>
        </p:blipFill>
        <p:spPr>
          <a:xfrm>
            <a:off x="502022" y="713721"/>
            <a:ext cx="10345272" cy="441409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34"/>
          <p:cNvSpPr txBox="1"/>
          <p:nvPr>
            <p:ph type="title"/>
          </p:nvPr>
        </p:nvSpPr>
        <p:spPr>
          <a:xfrm>
            <a:off x="0" y="5017"/>
            <a:ext cx="12182788" cy="535491"/>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APP  PREDICTION</a:t>
            </a:r>
            <a:endParaRPr/>
          </a:p>
        </p:txBody>
      </p:sp>
      <p:pic>
        <p:nvPicPr>
          <p:cNvPr id="577" name="Google Shape;577;p34"/>
          <p:cNvPicPr preferRelativeResize="0"/>
          <p:nvPr/>
        </p:nvPicPr>
        <p:blipFill rotWithShape="1">
          <a:blip r:embed="rId3">
            <a:alphaModFix/>
          </a:blip>
          <a:srcRect b="0" l="0" r="0" t="0"/>
          <a:stretch/>
        </p:blipFill>
        <p:spPr>
          <a:xfrm>
            <a:off x="10663003" y="6356636"/>
            <a:ext cx="1390807" cy="497393"/>
          </a:xfrm>
          <a:prstGeom prst="rect">
            <a:avLst/>
          </a:prstGeom>
          <a:noFill/>
          <a:ln>
            <a:noFill/>
          </a:ln>
        </p:spPr>
      </p:pic>
      <p:cxnSp>
        <p:nvCxnSpPr>
          <p:cNvPr id="578" name="Google Shape;578;p34"/>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pic>
        <p:nvPicPr>
          <p:cNvPr id="579" name="Google Shape;579;p34"/>
          <p:cNvPicPr preferRelativeResize="0"/>
          <p:nvPr/>
        </p:nvPicPr>
        <p:blipFill rotWithShape="1">
          <a:blip r:embed="rId4">
            <a:alphaModFix/>
          </a:blip>
          <a:srcRect b="0" l="0" r="0" t="0"/>
          <a:stretch/>
        </p:blipFill>
        <p:spPr>
          <a:xfrm>
            <a:off x="10668003" y="0"/>
            <a:ext cx="1523996" cy="535490"/>
          </a:xfrm>
          <a:prstGeom prst="rect">
            <a:avLst/>
          </a:prstGeom>
          <a:noFill/>
          <a:ln>
            <a:noFill/>
          </a:ln>
        </p:spPr>
      </p:pic>
      <p:pic>
        <p:nvPicPr>
          <p:cNvPr id="580" name="Google Shape;580;p34"/>
          <p:cNvPicPr preferRelativeResize="0"/>
          <p:nvPr/>
        </p:nvPicPr>
        <p:blipFill rotWithShape="1">
          <a:blip r:embed="rId5">
            <a:alphaModFix/>
          </a:blip>
          <a:srcRect b="0" l="0" r="0" t="0"/>
          <a:stretch/>
        </p:blipFill>
        <p:spPr>
          <a:xfrm>
            <a:off x="1257300" y="898400"/>
            <a:ext cx="9058487" cy="541666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5"/>
          <p:cNvSpPr txBox="1"/>
          <p:nvPr>
            <p:ph type="title"/>
          </p:nvPr>
        </p:nvSpPr>
        <p:spPr>
          <a:xfrm>
            <a:off x="0" y="5017"/>
            <a:ext cx="12182788" cy="535491"/>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APP  PREDICTION</a:t>
            </a:r>
            <a:endParaRPr/>
          </a:p>
        </p:txBody>
      </p:sp>
      <p:pic>
        <p:nvPicPr>
          <p:cNvPr id="586" name="Google Shape;586;p35"/>
          <p:cNvPicPr preferRelativeResize="0"/>
          <p:nvPr/>
        </p:nvPicPr>
        <p:blipFill rotWithShape="1">
          <a:blip r:embed="rId3">
            <a:alphaModFix/>
          </a:blip>
          <a:srcRect b="0" l="0" r="0" t="0"/>
          <a:stretch/>
        </p:blipFill>
        <p:spPr>
          <a:xfrm>
            <a:off x="10663003" y="6356636"/>
            <a:ext cx="1390807" cy="497393"/>
          </a:xfrm>
          <a:prstGeom prst="rect">
            <a:avLst/>
          </a:prstGeom>
          <a:noFill/>
          <a:ln>
            <a:noFill/>
          </a:ln>
        </p:spPr>
      </p:pic>
      <p:cxnSp>
        <p:nvCxnSpPr>
          <p:cNvPr id="587" name="Google Shape;587;p35"/>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pic>
        <p:nvPicPr>
          <p:cNvPr id="588" name="Google Shape;588;p35"/>
          <p:cNvPicPr preferRelativeResize="0"/>
          <p:nvPr/>
        </p:nvPicPr>
        <p:blipFill rotWithShape="1">
          <a:blip r:embed="rId4">
            <a:alphaModFix/>
          </a:blip>
          <a:srcRect b="0" l="0" r="0" t="0"/>
          <a:stretch/>
        </p:blipFill>
        <p:spPr>
          <a:xfrm>
            <a:off x="10668003" y="0"/>
            <a:ext cx="1523996" cy="535490"/>
          </a:xfrm>
          <a:prstGeom prst="rect">
            <a:avLst/>
          </a:prstGeom>
          <a:noFill/>
          <a:ln>
            <a:noFill/>
          </a:ln>
        </p:spPr>
      </p:pic>
      <p:pic>
        <p:nvPicPr>
          <p:cNvPr id="589" name="Google Shape;589;p35"/>
          <p:cNvPicPr preferRelativeResize="0"/>
          <p:nvPr/>
        </p:nvPicPr>
        <p:blipFill rotWithShape="1">
          <a:blip r:embed="rId5">
            <a:alphaModFix/>
          </a:blip>
          <a:srcRect b="0" l="0" r="0" t="0"/>
          <a:stretch/>
        </p:blipFill>
        <p:spPr>
          <a:xfrm>
            <a:off x="1507027" y="825262"/>
            <a:ext cx="8659746" cy="547229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6"/>
          <p:cNvSpPr txBox="1"/>
          <p:nvPr>
            <p:ph type="title"/>
          </p:nvPr>
        </p:nvSpPr>
        <p:spPr>
          <a:xfrm>
            <a:off x="0" y="5017"/>
            <a:ext cx="12182788" cy="535491"/>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APP  PREDICTION</a:t>
            </a:r>
            <a:endParaRPr/>
          </a:p>
        </p:txBody>
      </p:sp>
      <p:pic>
        <p:nvPicPr>
          <p:cNvPr id="595" name="Google Shape;595;p36"/>
          <p:cNvPicPr preferRelativeResize="0"/>
          <p:nvPr/>
        </p:nvPicPr>
        <p:blipFill rotWithShape="1">
          <a:blip r:embed="rId3">
            <a:alphaModFix/>
          </a:blip>
          <a:srcRect b="0" l="0" r="0" t="0"/>
          <a:stretch/>
        </p:blipFill>
        <p:spPr>
          <a:xfrm>
            <a:off x="10663003" y="6356636"/>
            <a:ext cx="1390807" cy="497393"/>
          </a:xfrm>
          <a:prstGeom prst="rect">
            <a:avLst/>
          </a:prstGeom>
          <a:noFill/>
          <a:ln>
            <a:noFill/>
          </a:ln>
        </p:spPr>
      </p:pic>
      <p:cxnSp>
        <p:nvCxnSpPr>
          <p:cNvPr id="596" name="Google Shape;596;p36"/>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pic>
        <p:nvPicPr>
          <p:cNvPr id="597" name="Google Shape;597;p36"/>
          <p:cNvPicPr preferRelativeResize="0"/>
          <p:nvPr/>
        </p:nvPicPr>
        <p:blipFill rotWithShape="1">
          <a:blip r:embed="rId4">
            <a:alphaModFix/>
          </a:blip>
          <a:srcRect b="0" l="0" r="0" t="0"/>
          <a:stretch/>
        </p:blipFill>
        <p:spPr>
          <a:xfrm>
            <a:off x="10668003" y="0"/>
            <a:ext cx="1523996" cy="535490"/>
          </a:xfrm>
          <a:prstGeom prst="rect">
            <a:avLst/>
          </a:prstGeom>
          <a:noFill/>
          <a:ln>
            <a:noFill/>
          </a:ln>
        </p:spPr>
      </p:pic>
      <p:pic>
        <p:nvPicPr>
          <p:cNvPr id="598" name="Google Shape;598;p36"/>
          <p:cNvPicPr preferRelativeResize="0"/>
          <p:nvPr/>
        </p:nvPicPr>
        <p:blipFill rotWithShape="1">
          <a:blip r:embed="rId5">
            <a:alphaModFix/>
          </a:blip>
          <a:srcRect b="0" l="0" r="0" t="0"/>
          <a:stretch/>
        </p:blipFill>
        <p:spPr>
          <a:xfrm>
            <a:off x="749300" y="811268"/>
            <a:ext cx="10287000" cy="54902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7"/>
          <p:cNvSpPr txBox="1"/>
          <p:nvPr>
            <p:ph type="title"/>
          </p:nvPr>
        </p:nvSpPr>
        <p:spPr>
          <a:xfrm>
            <a:off x="0" y="5017"/>
            <a:ext cx="12182788" cy="535491"/>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APP  PREDICTION</a:t>
            </a:r>
            <a:endParaRPr/>
          </a:p>
        </p:txBody>
      </p:sp>
      <p:pic>
        <p:nvPicPr>
          <p:cNvPr id="604" name="Google Shape;604;p37"/>
          <p:cNvPicPr preferRelativeResize="0"/>
          <p:nvPr/>
        </p:nvPicPr>
        <p:blipFill rotWithShape="1">
          <a:blip r:embed="rId3">
            <a:alphaModFix/>
          </a:blip>
          <a:srcRect b="0" l="0" r="0" t="0"/>
          <a:stretch/>
        </p:blipFill>
        <p:spPr>
          <a:xfrm>
            <a:off x="10663003" y="6356636"/>
            <a:ext cx="1390807" cy="497393"/>
          </a:xfrm>
          <a:prstGeom prst="rect">
            <a:avLst/>
          </a:prstGeom>
          <a:noFill/>
          <a:ln>
            <a:noFill/>
          </a:ln>
        </p:spPr>
      </p:pic>
      <p:cxnSp>
        <p:nvCxnSpPr>
          <p:cNvPr id="605" name="Google Shape;605;p37"/>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pic>
        <p:nvPicPr>
          <p:cNvPr id="606" name="Google Shape;606;p37"/>
          <p:cNvPicPr preferRelativeResize="0"/>
          <p:nvPr/>
        </p:nvPicPr>
        <p:blipFill rotWithShape="1">
          <a:blip r:embed="rId4">
            <a:alphaModFix/>
          </a:blip>
          <a:srcRect b="0" l="0" r="0" t="0"/>
          <a:stretch/>
        </p:blipFill>
        <p:spPr>
          <a:xfrm>
            <a:off x="10668003" y="0"/>
            <a:ext cx="1523996" cy="535490"/>
          </a:xfrm>
          <a:prstGeom prst="rect">
            <a:avLst/>
          </a:prstGeom>
          <a:noFill/>
          <a:ln>
            <a:noFill/>
          </a:ln>
        </p:spPr>
      </p:pic>
      <p:pic>
        <p:nvPicPr>
          <p:cNvPr id="607" name="Google Shape;607;p37"/>
          <p:cNvPicPr preferRelativeResize="0"/>
          <p:nvPr/>
        </p:nvPicPr>
        <p:blipFill rotWithShape="1">
          <a:blip r:embed="rId5">
            <a:alphaModFix/>
          </a:blip>
          <a:srcRect b="0" l="0" r="0" t="0"/>
          <a:stretch/>
        </p:blipFill>
        <p:spPr>
          <a:xfrm>
            <a:off x="1013460" y="972749"/>
            <a:ext cx="10287000" cy="518128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38"/>
          <p:cNvSpPr txBox="1"/>
          <p:nvPr/>
        </p:nvSpPr>
        <p:spPr>
          <a:xfrm>
            <a:off x="252221" y="2381966"/>
            <a:ext cx="3715267" cy="172735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1" i="0" lang="en-US" sz="3200" u="none" cap="none" strike="noStrike">
                <a:solidFill>
                  <a:srgbClr val="FFFFFF"/>
                </a:solidFill>
                <a:latin typeface="Calibri"/>
                <a:ea typeface="Calibri"/>
                <a:cs typeface="Calibri"/>
                <a:sym typeface="Calibri"/>
              </a:rPr>
              <a:t>Outputs of</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600"/>
              </a:spcBef>
              <a:spcAft>
                <a:spcPts val="0"/>
              </a:spcAft>
              <a:buClr>
                <a:srgbClr val="000000"/>
              </a:buClr>
              <a:buSzPts val="3200"/>
              <a:buFont typeface="Arial"/>
              <a:buNone/>
            </a:pPr>
            <a:r>
              <a:rPr b="1" i="0" lang="en-US" sz="3200" u="none" cap="none" strike="noStrike">
                <a:solidFill>
                  <a:srgbClr val="FFFFFF"/>
                </a:solidFill>
                <a:latin typeface="Calibri"/>
                <a:ea typeface="Calibri"/>
                <a:cs typeface="Calibri"/>
                <a:sym typeface="Calibri"/>
              </a:rPr>
              <a:t>Universal Sentence Encoder:</a:t>
            </a:r>
            <a:endParaRPr b="0" i="0" sz="1400" u="none" cap="none" strike="noStrike">
              <a:solidFill>
                <a:srgbClr val="000000"/>
              </a:solidFill>
              <a:latin typeface="Arial"/>
              <a:ea typeface="Arial"/>
              <a:cs typeface="Arial"/>
              <a:sym typeface="Arial"/>
            </a:endParaRPr>
          </a:p>
        </p:txBody>
      </p:sp>
      <p:sp>
        <p:nvSpPr>
          <p:cNvPr id="613" name="Google Shape;613;p38"/>
          <p:cNvSpPr txBox="1"/>
          <p:nvPr>
            <p:ph type="title"/>
          </p:nvPr>
        </p:nvSpPr>
        <p:spPr>
          <a:xfrm>
            <a:off x="0" y="5017"/>
            <a:ext cx="12182788" cy="535491"/>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APP  PREDICTION</a:t>
            </a:r>
            <a:endParaRPr/>
          </a:p>
        </p:txBody>
      </p:sp>
      <p:pic>
        <p:nvPicPr>
          <p:cNvPr id="614" name="Google Shape;614;p38"/>
          <p:cNvPicPr preferRelativeResize="0"/>
          <p:nvPr/>
        </p:nvPicPr>
        <p:blipFill rotWithShape="1">
          <a:blip r:embed="rId3">
            <a:alphaModFix/>
          </a:blip>
          <a:srcRect b="0" l="0" r="0" t="0"/>
          <a:stretch/>
        </p:blipFill>
        <p:spPr>
          <a:xfrm>
            <a:off x="10663003" y="6356636"/>
            <a:ext cx="1390807" cy="497393"/>
          </a:xfrm>
          <a:prstGeom prst="rect">
            <a:avLst/>
          </a:prstGeom>
          <a:noFill/>
          <a:ln>
            <a:noFill/>
          </a:ln>
        </p:spPr>
      </p:pic>
      <p:cxnSp>
        <p:nvCxnSpPr>
          <p:cNvPr id="615" name="Google Shape;615;p38"/>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pic>
        <p:nvPicPr>
          <p:cNvPr id="616" name="Google Shape;616;p38"/>
          <p:cNvPicPr preferRelativeResize="0"/>
          <p:nvPr/>
        </p:nvPicPr>
        <p:blipFill rotWithShape="1">
          <a:blip r:embed="rId4">
            <a:alphaModFix/>
          </a:blip>
          <a:srcRect b="0" l="0" r="0" t="0"/>
          <a:stretch/>
        </p:blipFill>
        <p:spPr>
          <a:xfrm>
            <a:off x="10668003" y="0"/>
            <a:ext cx="1523996" cy="535490"/>
          </a:xfrm>
          <a:prstGeom prst="rect">
            <a:avLst/>
          </a:prstGeom>
          <a:noFill/>
          <a:ln>
            <a:noFill/>
          </a:ln>
        </p:spPr>
      </p:pic>
      <p:pic>
        <p:nvPicPr>
          <p:cNvPr id="617" name="Google Shape;617;p38"/>
          <p:cNvPicPr preferRelativeResize="0"/>
          <p:nvPr/>
        </p:nvPicPr>
        <p:blipFill rotWithShape="1">
          <a:blip r:embed="rId5">
            <a:alphaModFix/>
          </a:blip>
          <a:srcRect b="0" l="0" r="0" t="0"/>
          <a:stretch/>
        </p:blipFill>
        <p:spPr>
          <a:xfrm>
            <a:off x="952500" y="646390"/>
            <a:ext cx="10287000" cy="570732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39"/>
          <p:cNvSpPr txBox="1"/>
          <p:nvPr>
            <p:ph type="title"/>
          </p:nvPr>
        </p:nvSpPr>
        <p:spPr>
          <a:xfrm>
            <a:off x="9212" y="1"/>
            <a:ext cx="12182790" cy="535493"/>
          </a:xfrm>
          <a:prstGeom prst="rect">
            <a:avLst/>
          </a:prstGeom>
          <a:solidFill>
            <a:srgbClr val="A5A5A5"/>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170"/>
              <a:buFont typeface="Times New Roman"/>
              <a:buNone/>
            </a:pPr>
            <a:r>
              <a:rPr b="1" i="0" lang="en-US" sz="3170" u="none" cap="none" strike="noStrike">
                <a:solidFill>
                  <a:schemeClr val="dk1"/>
                </a:solidFill>
                <a:latin typeface="Times New Roman"/>
                <a:ea typeface="Times New Roman"/>
                <a:cs typeface="Times New Roman"/>
                <a:sym typeface="Times New Roman"/>
              </a:rPr>
              <a:t>FUTURE  SCOPE </a:t>
            </a:r>
            <a:endParaRPr b="1" i="0" sz="3170" u="none" cap="none" strike="noStrike">
              <a:solidFill>
                <a:schemeClr val="dk1"/>
              </a:solidFill>
              <a:latin typeface="Times New Roman"/>
              <a:ea typeface="Times New Roman"/>
              <a:cs typeface="Times New Roman"/>
              <a:sym typeface="Times New Roman"/>
            </a:endParaRPr>
          </a:p>
        </p:txBody>
      </p:sp>
      <p:sp>
        <p:nvSpPr>
          <p:cNvPr id="623" name="Google Shape;623;p39"/>
          <p:cNvSpPr txBox="1"/>
          <p:nvPr/>
        </p:nvSpPr>
        <p:spPr>
          <a:xfrm>
            <a:off x="680256" y="1050545"/>
            <a:ext cx="10678150" cy="2246726"/>
          </a:xfrm>
          <a:prstGeom prst="rect">
            <a:avLst/>
          </a:prstGeom>
          <a:noFill/>
          <a:ln>
            <a:noFill/>
          </a:ln>
        </p:spPr>
        <p:txBody>
          <a:bodyPr anchorCtr="0" anchor="t" bIns="45675" lIns="45675" spcFirstLastPara="1" rIns="45675" wrap="square" tIns="45675">
            <a:spAutoFit/>
          </a:bodyPr>
          <a:lstStyle/>
          <a:p>
            <a:pPr indent="-342900" lvl="0" marL="342900" marR="0" rtl="0" algn="just">
              <a:spcBef>
                <a:spcPts val="0"/>
              </a:spcBef>
              <a:spcAft>
                <a:spcPts val="0"/>
              </a:spcAft>
              <a:buClr>
                <a:srgbClr val="000000"/>
              </a:buClr>
              <a:buSzPts val="1800"/>
              <a:buFont typeface="Noto Sans Symbols"/>
              <a:buChar char="❖"/>
            </a:pPr>
            <a:r>
              <a:rPr lang="en-US" sz="2000">
                <a:solidFill>
                  <a:schemeClr val="dk1"/>
                </a:solidFill>
                <a:latin typeface="Times New Roman"/>
                <a:ea typeface="Times New Roman"/>
                <a:cs typeface="Times New Roman"/>
                <a:sym typeface="Times New Roman"/>
              </a:rPr>
              <a:t>In coming years, we can try applying data independent system. i.e. whatever be the format, our system should work with same accuracy.</a:t>
            </a:r>
            <a:endParaRPr sz="2000">
              <a:solidFill>
                <a:schemeClr val="dk1"/>
              </a:solidFill>
              <a:latin typeface="Calibri"/>
              <a:ea typeface="Calibri"/>
              <a:cs typeface="Calibri"/>
              <a:sym typeface="Calibri"/>
            </a:endParaRPr>
          </a:p>
          <a:p>
            <a:pPr indent="-215900" lvl="0" marL="342900" marR="0" rtl="0" algn="just">
              <a:spcBef>
                <a:spcPts val="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a:p>
            <a:pPr indent="-342900" lvl="0" marL="342900" marR="0" rtl="0" algn="just">
              <a:spcBef>
                <a:spcPts val="0"/>
              </a:spcBef>
              <a:spcAft>
                <a:spcPts val="0"/>
              </a:spcAft>
              <a:buClr>
                <a:srgbClr val="000000"/>
              </a:buClr>
              <a:buSzPts val="1800"/>
              <a:buFont typeface="Noto Sans Symbols"/>
              <a:buChar char="❖"/>
            </a:pPr>
            <a:r>
              <a:rPr lang="en-US" sz="2000">
                <a:solidFill>
                  <a:schemeClr val="dk1"/>
                </a:solidFill>
                <a:latin typeface="Times New Roman"/>
                <a:ea typeface="Times New Roman"/>
                <a:cs typeface="Times New Roman"/>
                <a:sym typeface="Times New Roman"/>
              </a:rPr>
              <a:t>It has a vast extension in future and can be actualized and interfaced with flexible and multi skilled application.</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342900" lvl="0" marL="342900" marR="0" rtl="0" algn="just">
              <a:spcBef>
                <a:spcPts val="0"/>
              </a:spcBef>
              <a:spcAft>
                <a:spcPts val="0"/>
              </a:spcAft>
              <a:buClr>
                <a:srgbClr val="000000"/>
              </a:buClr>
              <a:buSzPts val="1800"/>
              <a:buFont typeface="Noto Sans Symbols"/>
              <a:buChar char="❖"/>
            </a:pPr>
            <a:r>
              <a:rPr lang="en-US" sz="2000">
                <a:solidFill>
                  <a:schemeClr val="dk1"/>
                </a:solidFill>
                <a:latin typeface="Times New Roman"/>
                <a:ea typeface="Times New Roman"/>
                <a:cs typeface="Times New Roman"/>
                <a:sym typeface="Times New Roman"/>
              </a:rPr>
              <a:t>In future, there will be three problems solved by this application:-</a:t>
            </a:r>
            <a:endParaRPr sz="2000">
              <a:solidFill>
                <a:schemeClr val="dk1"/>
              </a:solidFill>
              <a:latin typeface="Calibri"/>
              <a:ea typeface="Calibri"/>
              <a:cs typeface="Calibri"/>
              <a:sym typeface="Calibri"/>
            </a:endParaRPr>
          </a:p>
        </p:txBody>
      </p:sp>
      <p:pic>
        <p:nvPicPr>
          <p:cNvPr descr="Google Shape;449;p59" id="624" name="Google Shape;624;p39"/>
          <p:cNvPicPr preferRelativeResize="0"/>
          <p:nvPr/>
        </p:nvPicPr>
        <p:blipFill rotWithShape="1">
          <a:blip r:embed="rId3">
            <a:alphaModFix/>
          </a:blip>
          <a:srcRect b="0" l="0" r="0" t="0"/>
          <a:stretch/>
        </p:blipFill>
        <p:spPr>
          <a:xfrm>
            <a:off x="10663002" y="6356636"/>
            <a:ext cx="1390808" cy="497394"/>
          </a:xfrm>
          <a:prstGeom prst="rect">
            <a:avLst/>
          </a:prstGeom>
          <a:noFill/>
          <a:ln>
            <a:noFill/>
          </a:ln>
        </p:spPr>
      </p:pic>
      <p:cxnSp>
        <p:nvCxnSpPr>
          <p:cNvPr id="625" name="Google Shape;625;p39"/>
          <p:cNvCxnSpPr/>
          <p:nvPr/>
        </p:nvCxnSpPr>
        <p:spPr>
          <a:xfrm flipH="1" rot="10800000">
            <a:off x="1" y="6582312"/>
            <a:ext cx="10524813" cy="2924"/>
          </a:xfrm>
          <a:prstGeom prst="straightConnector1">
            <a:avLst/>
          </a:prstGeom>
          <a:noFill/>
          <a:ln cap="flat" cmpd="sng" w="9525">
            <a:solidFill>
              <a:srgbClr val="4A7DBA"/>
            </a:solidFill>
            <a:prstDash val="solid"/>
            <a:round/>
            <a:headEnd len="sm" w="sm" type="none"/>
            <a:tailEnd len="sm" w="sm" type="none"/>
          </a:ln>
        </p:spPr>
      </p:cxnSp>
      <p:pic>
        <p:nvPicPr>
          <p:cNvPr descr="Google Shape;451;p59" id="626" name="Google Shape;626;p39"/>
          <p:cNvPicPr preferRelativeResize="0"/>
          <p:nvPr/>
        </p:nvPicPr>
        <p:blipFill rotWithShape="1">
          <a:blip r:embed="rId4">
            <a:alphaModFix/>
          </a:blip>
          <a:srcRect b="0" l="0" r="0" t="0"/>
          <a:stretch/>
        </p:blipFill>
        <p:spPr>
          <a:xfrm>
            <a:off x="10668000" y="0"/>
            <a:ext cx="1524000" cy="560376"/>
          </a:xfrm>
          <a:prstGeom prst="rect">
            <a:avLst/>
          </a:prstGeom>
          <a:noFill/>
          <a:ln>
            <a:noFill/>
          </a:ln>
        </p:spPr>
      </p:pic>
      <p:sp>
        <p:nvSpPr>
          <p:cNvPr id="627" name="Google Shape;627;p39"/>
          <p:cNvSpPr txBox="1"/>
          <p:nvPr/>
        </p:nvSpPr>
        <p:spPr>
          <a:xfrm>
            <a:off x="1019771" y="3297271"/>
            <a:ext cx="10152458" cy="283154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 One thing is by knowing the majority of tests taken by patients we can consider some statistics</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which help to buy those equipment in bulk .</a:t>
            </a:r>
            <a:endParaRPr sz="2000">
              <a:solidFill>
                <a:schemeClr val="dk1"/>
              </a:solidFill>
              <a:latin typeface="Calibri"/>
              <a:ea typeface="Calibri"/>
              <a:cs typeface="Calibri"/>
              <a:sym typeface="Calibri"/>
            </a:endParaRPr>
          </a:p>
          <a:p>
            <a:pPr indent="-228600" lvl="0" marL="342900" marR="0" rtl="0" algn="just">
              <a:spcBef>
                <a:spcPts val="0"/>
              </a:spcBef>
              <a:spcAft>
                <a:spcPts val="0"/>
              </a:spcAft>
              <a:buClr>
                <a:srgbClr val="000000"/>
              </a:buClr>
              <a:buSzPts val="1800"/>
              <a:buFont typeface="Arial"/>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 Updating so as to receive data from IOT devices, without depending on raw data would be beneficial.</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 By knowing the places farther from which the patients are sending the request, there will a case of building a diagnostic center  in such places will be profitable.</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4"/>
          <p:cNvSpPr txBox="1"/>
          <p:nvPr>
            <p:ph type="title"/>
          </p:nvPr>
        </p:nvSpPr>
        <p:spPr>
          <a:xfrm>
            <a:off x="0" y="0"/>
            <a:ext cx="10632440" cy="532765"/>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TEAM MEMBERS</a:t>
            </a:r>
            <a:endParaRPr b="1" sz="3200">
              <a:latin typeface="Times New Roman"/>
              <a:ea typeface="Times New Roman"/>
              <a:cs typeface="Times New Roman"/>
              <a:sym typeface="Times New Roman"/>
            </a:endParaRPr>
          </a:p>
        </p:txBody>
      </p:sp>
      <p:pic>
        <p:nvPicPr>
          <p:cNvPr id="163" name="Google Shape;163;p4"/>
          <p:cNvPicPr preferRelativeResize="0"/>
          <p:nvPr/>
        </p:nvPicPr>
        <p:blipFill rotWithShape="1">
          <a:blip r:embed="rId3">
            <a:alphaModFix/>
          </a:blip>
          <a:srcRect b="0" l="0" r="0" t="0"/>
          <a:stretch/>
        </p:blipFill>
        <p:spPr>
          <a:xfrm>
            <a:off x="10668000" y="0"/>
            <a:ext cx="1524000" cy="560375"/>
          </a:xfrm>
          <a:prstGeom prst="rect">
            <a:avLst/>
          </a:prstGeom>
          <a:noFill/>
          <a:ln>
            <a:noFill/>
          </a:ln>
        </p:spPr>
      </p:pic>
      <p:cxnSp>
        <p:nvCxnSpPr>
          <p:cNvPr id="164" name="Google Shape;164;p4"/>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pic>
        <p:nvPicPr>
          <p:cNvPr id="165" name="Google Shape;165;p4"/>
          <p:cNvPicPr preferRelativeResize="0"/>
          <p:nvPr/>
        </p:nvPicPr>
        <p:blipFill rotWithShape="1">
          <a:blip r:embed="rId4">
            <a:alphaModFix/>
          </a:blip>
          <a:srcRect b="0" l="0" r="0" t="0"/>
          <a:stretch/>
        </p:blipFill>
        <p:spPr>
          <a:xfrm>
            <a:off x="10632858" y="6360609"/>
            <a:ext cx="1390807" cy="497393"/>
          </a:xfrm>
          <a:prstGeom prst="rect">
            <a:avLst/>
          </a:prstGeom>
          <a:noFill/>
          <a:ln>
            <a:noFill/>
          </a:ln>
        </p:spPr>
      </p:pic>
      <p:sp>
        <p:nvSpPr>
          <p:cNvPr id="166" name="Google Shape;166;p4"/>
          <p:cNvSpPr txBox="1"/>
          <p:nvPr/>
        </p:nvSpPr>
        <p:spPr>
          <a:xfrm>
            <a:off x="1671320" y="786765"/>
            <a:ext cx="2336165" cy="95313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Arial"/>
              <a:buNone/>
            </a:pPr>
            <a:r>
              <a:rPr b="1" i="0" lang="en-US" sz="1400">
                <a:solidFill>
                  <a:schemeClr val="dk1"/>
                </a:solidFill>
                <a:latin typeface="Arial"/>
                <a:ea typeface="Arial"/>
                <a:cs typeface="Arial"/>
                <a:sym typeface="Arial"/>
              </a:rPr>
              <a:t>AKSHAY KALMEGH</a:t>
            </a:r>
            <a:endParaRPr b="1" i="0" sz="1400">
              <a:solidFill>
                <a:schemeClr val="dk1"/>
              </a:solidFill>
              <a:latin typeface="Arial"/>
              <a:ea typeface="Arial"/>
              <a:cs typeface="Arial"/>
              <a:sym typeface="Arial"/>
            </a:endParaRPr>
          </a:p>
          <a:p>
            <a:pPr indent="0" lvl="0" marL="0" marR="0" rtl="0" algn="l">
              <a:spcBef>
                <a:spcPts val="0"/>
              </a:spcBef>
              <a:spcAft>
                <a:spcPts val="0"/>
              </a:spcAft>
              <a:buClr>
                <a:srgbClr val="2F5496"/>
              </a:buClr>
              <a:buSzPts val="1400"/>
              <a:buFont typeface="Arial"/>
              <a:buNone/>
            </a:pPr>
            <a:r>
              <a:rPr b="1" i="0" lang="en-US" sz="1400">
                <a:solidFill>
                  <a:srgbClr val="2F5496"/>
                </a:solidFill>
                <a:latin typeface="Arial"/>
                <a:ea typeface="Arial"/>
                <a:cs typeface="Arial"/>
                <a:sym typeface="Arial"/>
              </a:rPr>
              <a:t>https://www.linkedin.com/in/akshay-kalmegh-260058212</a:t>
            </a:r>
            <a:endParaRPr b="1" i="0" sz="1400">
              <a:solidFill>
                <a:srgbClr val="2F5496"/>
              </a:solidFill>
              <a:latin typeface="Arial"/>
              <a:ea typeface="Arial"/>
              <a:cs typeface="Arial"/>
              <a:sym typeface="Arial"/>
            </a:endParaRPr>
          </a:p>
        </p:txBody>
      </p:sp>
      <p:pic>
        <p:nvPicPr>
          <p:cNvPr descr="image being cropped" id="167" name="Google Shape;167;p4"/>
          <p:cNvPicPr preferRelativeResize="0"/>
          <p:nvPr/>
        </p:nvPicPr>
        <p:blipFill rotWithShape="1">
          <a:blip r:embed="rId5">
            <a:alphaModFix/>
          </a:blip>
          <a:srcRect b="0" l="0" r="0" t="0"/>
          <a:stretch/>
        </p:blipFill>
        <p:spPr>
          <a:xfrm>
            <a:off x="113830" y="615963"/>
            <a:ext cx="1501792" cy="1494723"/>
          </a:xfrm>
          <a:prstGeom prst="rect">
            <a:avLst/>
          </a:prstGeom>
          <a:noFill/>
          <a:ln>
            <a:noFill/>
          </a:ln>
        </p:spPr>
      </p:pic>
      <p:sp>
        <p:nvSpPr>
          <p:cNvPr id="168" name="Google Shape;168;p4"/>
          <p:cNvSpPr txBox="1"/>
          <p:nvPr/>
        </p:nvSpPr>
        <p:spPr>
          <a:xfrm>
            <a:off x="5625392" y="832524"/>
            <a:ext cx="2229645"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VINAYAK PATIL</a:t>
            </a:r>
            <a:endParaRPr b="1"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accent1"/>
                </a:solidFill>
                <a:latin typeface="Arial"/>
                <a:ea typeface="Arial"/>
                <a:cs typeface="Arial"/>
                <a:sym typeface="Arial"/>
              </a:rPr>
              <a:t>https://www.linkedin.com/in/vinayak-patil-888ab4171</a:t>
            </a:r>
            <a:endParaRPr b="1" sz="1400">
              <a:solidFill>
                <a:schemeClr val="accent1"/>
              </a:solidFill>
              <a:latin typeface="Arial"/>
              <a:ea typeface="Arial"/>
              <a:cs typeface="Arial"/>
              <a:sym typeface="Arial"/>
            </a:endParaRPr>
          </a:p>
        </p:txBody>
      </p:sp>
      <p:pic>
        <p:nvPicPr>
          <p:cNvPr id="169" name="Google Shape;169;p4"/>
          <p:cNvPicPr preferRelativeResize="0"/>
          <p:nvPr/>
        </p:nvPicPr>
        <p:blipFill rotWithShape="1">
          <a:blip r:embed="rId6">
            <a:alphaModFix/>
          </a:blip>
          <a:srcRect b="0" l="0" r="0" t="0"/>
          <a:stretch/>
        </p:blipFill>
        <p:spPr>
          <a:xfrm>
            <a:off x="4134421" y="636664"/>
            <a:ext cx="1490780" cy="1489513"/>
          </a:xfrm>
          <a:prstGeom prst="rect">
            <a:avLst/>
          </a:prstGeom>
          <a:noFill/>
          <a:ln>
            <a:noFill/>
          </a:ln>
        </p:spPr>
      </p:pic>
      <p:pic>
        <p:nvPicPr>
          <p:cNvPr descr="Photo" id="170" name="Google Shape;170;p4"/>
          <p:cNvPicPr preferRelativeResize="0"/>
          <p:nvPr>
            <p:ph idx="1" type="body"/>
          </p:nvPr>
        </p:nvPicPr>
        <p:blipFill rotWithShape="1">
          <a:blip r:embed="rId7">
            <a:alphaModFix/>
          </a:blip>
          <a:srcRect b="0" l="0" r="0" t="0"/>
          <a:stretch/>
        </p:blipFill>
        <p:spPr>
          <a:xfrm>
            <a:off x="7761605" y="636905"/>
            <a:ext cx="1371600" cy="1597660"/>
          </a:xfrm>
          <a:prstGeom prst="rect">
            <a:avLst/>
          </a:prstGeom>
          <a:noFill/>
          <a:ln>
            <a:noFill/>
          </a:ln>
        </p:spPr>
      </p:pic>
      <p:grpSp>
        <p:nvGrpSpPr>
          <p:cNvPr id="171" name="Google Shape;171;p4"/>
          <p:cNvGrpSpPr/>
          <p:nvPr/>
        </p:nvGrpSpPr>
        <p:grpSpPr>
          <a:xfrm>
            <a:off x="9231630" y="844550"/>
            <a:ext cx="2241550" cy="956310"/>
            <a:chOff x="14538" y="1443"/>
            <a:chExt cx="3530" cy="1506"/>
          </a:xfrm>
        </p:grpSpPr>
        <p:sp>
          <p:nvSpPr>
            <p:cNvPr id="172" name="Google Shape;172;p4"/>
            <p:cNvSpPr txBox="1"/>
            <p:nvPr/>
          </p:nvSpPr>
          <p:spPr>
            <a:xfrm>
              <a:off x="14538" y="1788"/>
              <a:ext cx="3237" cy="11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www.linkedin.com/in/ </a:t>
              </a:r>
              <a:endParaRPr b="1" sz="1400">
                <a:solidFill>
                  <a:schemeClr val="accent1"/>
                </a:solidFill>
                <a:latin typeface="Arial"/>
                <a:ea typeface="Arial"/>
                <a:cs typeface="Arial"/>
                <a:sym typeface="Arial"/>
              </a:endParaRPr>
            </a:p>
            <a:p>
              <a:pPr indent="0" lvl="0" marL="0" marR="0" rtl="0" algn="l">
                <a:spcBef>
                  <a:spcPts val="0"/>
                </a:spcBef>
                <a:spcAft>
                  <a:spcPts val="0"/>
                </a:spcAft>
                <a:buNone/>
              </a:pPr>
              <a:r>
                <a:rPr b="1" lang="en-US" sz="1400">
                  <a:solidFill>
                    <a:schemeClr val="accent1"/>
                  </a:solidFill>
                  <a:latin typeface="Arial"/>
                  <a:ea typeface="Arial"/>
                  <a:cs typeface="Arial"/>
                  <a:sym typeface="Arial"/>
                </a:rPr>
                <a:t>anand-manoj-513546226</a:t>
              </a:r>
              <a:endParaRPr b="1" sz="1400">
                <a:solidFill>
                  <a:schemeClr val="accent1"/>
                </a:solidFill>
                <a:latin typeface="Arial"/>
                <a:ea typeface="Arial"/>
                <a:cs typeface="Arial"/>
                <a:sym typeface="Arial"/>
              </a:endParaRPr>
            </a:p>
          </p:txBody>
        </p:sp>
        <p:sp>
          <p:nvSpPr>
            <p:cNvPr id="173" name="Google Shape;173;p4"/>
            <p:cNvSpPr txBox="1"/>
            <p:nvPr/>
          </p:nvSpPr>
          <p:spPr>
            <a:xfrm>
              <a:off x="14538" y="1443"/>
              <a:ext cx="3530" cy="4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ANAND M</a:t>
              </a:r>
              <a:endParaRPr b="1" sz="1400">
                <a:solidFill>
                  <a:schemeClr val="dk1"/>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40"/>
          <p:cNvSpPr txBox="1"/>
          <p:nvPr>
            <p:ph type="title"/>
          </p:nvPr>
        </p:nvSpPr>
        <p:spPr>
          <a:xfrm>
            <a:off x="9212" y="0"/>
            <a:ext cx="12182790" cy="507833"/>
          </a:xfrm>
          <a:prstGeom prst="rect">
            <a:avLst/>
          </a:prstGeom>
          <a:solidFill>
            <a:srgbClr val="A5A5A5"/>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Times New Roman"/>
              <a:buNone/>
            </a:pPr>
            <a:r>
              <a:rPr b="1" lang="en-US">
                <a:latin typeface="Times New Roman"/>
                <a:ea typeface="Times New Roman"/>
                <a:cs typeface="Times New Roman"/>
                <a:sym typeface="Times New Roman"/>
              </a:rPr>
              <a:t>CONCLUSION</a:t>
            </a:r>
            <a:endParaRPr/>
          </a:p>
        </p:txBody>
      </p:sp>
      <p:sp>
        <p:nvSpPr>
          <p:cNvPr id="633" name="Google Shape;633;p40"/>
          <p:cNvSpPr txBox="1"/>
          <p:nvPr/>
        </p:nvSpPr>
        <p:spPr>
          <a:xfrm>
            <a:off x="710142" y="560376"/>
            <a:ext cx="11163806" cy="3935715"/>
          </a:xfrm>
          <a:prstGeom prst="rect">
            <a:avLst/>
          </a:prstGeom>
          <a:noFill/>
          <a:ln>
            <a:noFill/>
          </a:ln>
        </p:spPr>
        <p:txBody>
          <a:bodyPr anchorCtr="0" anchor="t" bIns="45675" lIns="45675" spcFirstLastPara="1" rIns="45675" wrap="square" tIns="45675">
            <a:spAutoFit/>
          </a:bodyPr>
          <a:lstStyle/>
          <a:p>
            <a:pPr indent="0" lvl="0" marL="133350" marR="0" rtl="0" algn="l">
              <a:lnSpc>
                <a:spcPct val="15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rgbClr val="000000"/>
              </a:buClr>
              <a:buSzPts val="1800"/>
              <a:buFont typeface="Noto Sans Symbols"/>
              <a:buChar char="❖"/>
            </a:pPr>
            <a:r>
              <a:rPr lang="en-US" sz="2000">
                <a:solidFill>
                  <a:schemeClr val="dk1"/>
                </a:solidFill>
                <a:latin typeface="Times New Roman"/>
                <a:ea typeface="Times New Roman"/>
                <a:cs typeface="Times New Roman"/>
                <a:sym typeface="Times New Roman"/>
              </a:rPr>
              <a:t>Machine learning can be used to know the features and characteristics of timings of sample collection, transport, sample type, other constraints and to suggest the safety of the medical sample.</a:t>
            </a:r>
            <a:endParaRPr sz="2000">
              <a:solidFill>
                <a:schemeClr val="dk1"/>
              </a:solidFill>
              <a:latin typeface="Calibri"/>
              <a:ea typeface="Calibri"/>
              <a:cs typeface="Calibri"/>
              <a:sym typeface="Calibri"/>
            </a:endParaRPr>
          </a:p>
          <a:p>
            <a:pPr indent="-228600" lvl="0" marL="342900" marR="0" rtl="0" algn="l">
              <a:spcBef>
                <a:spcPts val="0"/>
              </a:spcBef>
              <a:spcAft>
                <a:spcPts val="0"/>
              </a:spcAft>
              <a:buClr>
                <a:srgbClr val="000000"/>
              </a:buClr>
              <a:buSzPts val="1800"/>
              <a:buFont typeface="Noto Sans Symbols"/>
              <a:buNone/>
            </a:pPr>
            <a:r>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rgbClr val="000000"/>
              </a:buClr>
              <a:buSzPts val="1800"/>
              <a:buFont typeface="Noto Sans Symbols"/>
              <a:buChar char="❖"/>
            </a:pPr>
            <a:r>
              <a:rPr lang="en-US" sz="2000">
                <a:solidFill>
                  <a:schemeClr val="dk1"/>
                </a:solidFill>
                <a:latin typeface="Times New Roman"/>
                <a:ea typeface="Times New Roman"/>
                <a:cs typeface="Times New Roman"/>
                <a:sym typeface="Times New Roman"/>
              </a:rPr>
              <a:t>The complete project comes up with the idea to help diagnostic center to decrease medical sample wastage by considering on-time delivery and helps them to yields the maximum profit.</a:t>
            </a:r>
            <a:endParaRPr sz="2000">
              <a:solidFill>
                <a:schemeClr val="dk1"/>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a:p>
            <a:pPr indent="-342900" lvl="0" marL="342900" marR="0" rtl="0" algn="l">
              <a:spcBef>
                <a:spcPts val="0"/>
              </a:spcBef>
              <a:spcAft>
                <a:spcPts val="0"/>
              </a:spcAft>
              <a:buClr>
                <a:srgbClr val="000000"/>
              </a:buClr>
              <a:buSzPts val="1800"/>
              <a:buFont typeface="Noto Sans Symbols"/>
              <a:buChar char="❖"/>
            </a:pPr>
            <a:r>
              <a:rPr lang="en-US" sz="2000">
                <a:solidFill>
                  <a:schemeClr val="dk1"/>
                </a:solidFill>
                <a:latin typeface="Times New Roman"/>
                <a:ea typeface="Times New Roman"/>
                <a:cs typeface="Times New Roman"/>
                <a:sym typeface="Times New Roman"/>
              </a:rPr>
              <a:t>Random Forest is a supervised machine learning algorithm which is giving highest train and test accuracy for this business problem.</a:t>
            </a:r>
            <a:endParaRPr sz="20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t/>
            </a:r>
            <a:endParaRPr sz="2000">
              <a:solidFill>
                <a:schemeClr val="dk1"/>
              </a:solidFill>
              <a:latin typeface="Calibri"/>
              <a:ea typeface="Calibri"/>
              <a:cs typeface="Calibri"/>
              <a:sym typeface="Calibri"/>
            </a:endParaRPr>
          </a:p>
          <a:p>
            <a:pPr indent="-342900" lvl="0" marL="342900" marR="0" rtl="0" algn="l">
              <a:lnSpc>
                <a:spcPct val="107000"/>
              </a:lnSpc>
              <a:spcBef>
                <a:spcPts val="0"/>
              </a:spcBef>
              <a:spcAft>
                <a:spcPts val="0"/>
              </a:spcAft>
              <a:buClr>
                <a:srgbClr val="000000"/>
              </a:buClr>
              <a:buSzPts val="1800"/>
              <a:buFont typeface="Noto Sans Symbols"/>
              <a:buChar char="❖"/>
            </a:pPr>
            <a:r>
              <a:rPr lang="en-US" sz="2000">
                <a:solidFill>
                  <a:schemeClr val="dk1"/>
                </a:solidFill>
                <a:latin typeface="Times New Roman"/>
                <a:ea typeface="Times New Roman"/>
                <a:cs typeface="Times New Roman"/>
                <a:sym typeface="Times New Roman"/>
              </a:rPr>
              <a:t>So we can conclude that this model is one of the best model which is much more beneficial for Diagnostic centers.</a:t>
            </a:r>
            <a:endParaRPr sz="2000">
              <a:solidFill>
                <a:schemeClr val="dk1"/>
              </a:solidFill>
              <a:latin typeface="Calibri"/>
              <a:ea typeface="Calibri"/>
              <a:cs typeface="Calibri"/>
              <a:sym typeface="Calibri"/>
            </a:endParaRPr>
          </a:p>
        </p:txBody>
      </p:sp>
      <p:pic>
        <p:nvPicPr>
          <p:cNvPr descr="Google Shape;458;p40" id="634" name="Google Shape;634;p40"/>
          <p:cNvPicPr preferRelativeResize="0"/>
          <p:nvPr/>
        </p:nvPicPr>
        <p:blipFill rotWithShape="1">
          <a:blip r:embed="rId3">
            <a:alphaModFix/>
          </a:blip>
          <a:srcRect b="0" l="0" r="0" t="0"/>
          <a:stretch/>
        </p:blipFill>
        <p:spPr>
          <a:xfrm>
            <a:off x="10663002" y="6356636"/>
            <a:ext cx="1390808" cy="497394"/>
          </a:xfrm>
          <a:prstGeom prst="rect">
            <a:avLst/>
          </a:prstGeom>
          <a:noFill/>
          <a:ln>
            <a:noFill/>
          </a:ln>
        </p:spPr>
      </p:pic>
      <p:cxnSp>
        <p:nvCxnSpPr>
          <p:cNvPr id="635" name="Google Shape;635;p40"/>
          <p:cNvCxnSpPr/>
          <p:nvPr/>
        </p:nvCxnSpPr>
        <p:spPr>
          <a:xfrm flipH="1" rot="10800000">
            <a:off x="1" y="6582312"/>
            <a:ext cx="10524813" cy="2924"/>
          </a:xfrm>
          <a:prstGeom prst="straightConnector1">
            <a:avLst/>
          </a:prstGeom>
          <a:noFill/>
          <a:ln cap="flat" cmpd="sng" w="9525">
            <a:solidFill>
              <a:srgbClr val="4A7DBA"/>
            </a:solidFill>
            <a:prstDash val="solid"/>
            <a:round/>
            <a:headEnd len="sm" w="sm" type="none"/>
            <a:tailEnd len="sm" w="sm" type="none"/>
          </a:ln>
        </p:spPr>
      </p:cxnSp>
      <p:pic>
        <p:nvPicPr>
          <p:cNvPr descr="Google Shape;460;p40" id="636" name="Google Shape;636;p40"/>
          <p:cNvPicPr preferRelativeResize="0"/>
          <p:nvPr/>
        </p:nvPicPr>
        <p:blipFill rotWithShape="1">
          <a:blip r:embed="rId4">
            <a:alphaModFix/>
          </a:blip>
          <a:srcRect b="0" l="0" r="0" t="0"/>
          <a:stretch/>
        </p:blipFill>
        <p:spPr>
          <a:xfrm>
            <a:off x="10668000" y="0"/>
            <a:ext cx="1524000" cy="5603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descr="Google Shape;465;p41" id="641" name="Google Shape;641;p41"/>
          <p:cNvPicPr preferRelativeResize="0"/>
          <p:nvPr/>
        </p:nvPicPr>
        <p:blipFill rotWithShape="1">
          <a:blip r:embed="rId3">
            <a:alphaModFix/>
          </a:blip>
          <a:srcRect b="0" l="0" r="0" t="0"/>
          <a:stretch/>
        </p:blipFill>
        <p:spPr>
          <a:xfrm>
            <a:off x="10663002" y="6356636"/>
            <a:ext cx="1390808" cy="497394"/>
          </a:xfrm>
          <a:prstGeom prst="rect">
            <a:avLst/>
          </a:prstGeom>
          <a:noFill/>
          <a:ln>
            <a:noFill/>
          </a:ln>
        </p:spPr>
      </p:pic>
      <p:cxnSp>
        <p:nvCxnSpPr>
          <p:cNvPr id="642" name="Google Shape;642;p41"/>
          <p:cNvCxnSpPr/>
          <p:nvPr/>
        </p:nvCxnSpPr>
        <p:spPr>
          <a:xfrm flipH="1" rot="10800000">
            <a:off x="1" y="6582312"/>
            <a:ext cx="10524813" cy="2924"/>
          </a:xfrm>
          <a:prstGeom prst="straightConnector1">
            <a:avLst/>
          </a:prstGeom>
          <a:noFill/>
          <a:ln cap="flat" cmpd="sng" w="9525">
            <a:solidFill>
              <a:srgbClr val="4A7DBA"/>
            </a:solidFill>
            <a:prstDash val="solid"/>
            <a:round/>
            <a:headEnd len="sm" w="sm" type="none"/>
            <a:tailEnd len="sm" w="sm" type="none"/>
          </a:ln>
        </p:spPr>
      </p:cxnSp>
      <p:pic>
        <p:nvPicPr>
          <p:cNvPr descr="Google Shape;468;p41" id="643" name="Google Shape;643;p41"/>
          <p:cNvPicPr preferRelativeResize="0"/>
          <p:nvPr/>
        </p:nvPicPr>
        <p:blipFill rotWithShape="1">
          <a:blip r:embed="rId4">
            <a:alphaModFix/>
          </a:blip>
          <a:srcRect b="0" l="0" r="0" t="0"/>
          <a:stretch/>
        </p:blipFill>
        <p:spPr>
          <a:xfrm>
            <a:off x="10668000" y="0"/>
            <a:ext cx="1524000" cy="560376"/>
          </a:xfrm>
          <a:prstGeom prst="rect">
            <a:avLst/>
          </a:prstGeom>
          <a:noFill/>
          <a:ln>
            <a:noFill/>
          </a:ln>
        </p:spPr>
      </p:pic>
      <p:pic>
        <p:nvPicPr>
          <p:cNvPr descr="The Importance of Saying Thank You - No Bugs" id="644" name="Google Shape;644;p41"/>
          <p:cNvPicPr preferRelativeResize="0"/>
          <p:nvPr/>
        </p:nvPicPr>
        <p:blipFill rotWithShape="1">
          <a:blip r:embed="rId5">
            <a:alphaModFix/>
          </a:blip>
          <a:srcRect b="0" l="0" r="0" t="0"/>
          <a:stretch/>
        </p:blipFill>
        <p:spPr>
          <a:xfrm>
            <a:off x="1246094" y="1210235"/>
            <a:ext cx="8910918" cy="416858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5"/>
          <p:cNvSpPr txBox="1"/>
          <p:nvPr>
            <p:ph type="title"/>
          </p:nvPr>
        </p:nvSpPr>
        <p:spPr>
          <a:xfrm>
            <a:off x="9213" y="2"/>
            <a:ext cx="12182788" cy="535491"/>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CONTENTS</a:t>
            </a:r>
            <a:endParaRPr b="1" sz="3200">
              <a:latin typeface="Times New Roman"/>
              <a:ea typeface="Times New Roman"/>
              <a:cs typeface="Times New Roman"/>
              <a:sym typeface="Times New Roman"/>
            </a:endParaRPr>
          </a:p>
        </p:txBody>
      </p:sp>
      <p:sp>
        <p:nvSpPr>
          <p:cNvPr id="179" name="Google Shape;179;p5"/>
          <p:cNvSpPr txBox="1"/>
          <p:nvPr/>
        </p:nvSpPr>
        <p:spPr>
          <a:xfrm>
            <a:off x="361742" y="783608"/>
            <a:ext cx="3400789" cy="424727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Noto Sans Symbols"/>
              <a:buChar char="❑"/>
            </a:pPr>
            <a:r>
              <a:rPr b="0" i="0" lang="en-US" sz="2800" u="none" cap="none" strike="noStrike">
                <a:solidFill>
                  <a:srgbClr val="000000"/>
                </a:solidFill>
                <a:latin typeface="Times New Roman"/>
                <a:ea typeface="Times New Roman"/>
                <a:cs typeface="Times New Roman"/>
                <a:sym typeface="Times New Roman"/>
              </a:rPr>
              <a:t>Introduction</a:t>
            </a:r>
            <a:endParaRPr sz="2800">
              <a:solidFill>
                <a:schemeClr val="dk1"/>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US" sz="2800" u="none" cap="none" strike="noStrike">
                <a:solidFill>
                  <a:srgbClr val="000000"/>
                </a:solidFill>
                <a:latin typeface="Times New Roman"/>
                <a:ea typeface="Times New Roman"/>
                <a:cs typeface="Times New Roman"/>
                <a:sym typeface="Times New Roman"/>
              </a:rPr>
              <a:t>Project Overview</a:t>
            </a:r>
            <a:endParaRPr b="0" i="0" sz="28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US" sz="2800" u="none" cap="none" strike="noStrike">
                <a:solidFill>
                  <a:srgbClr val="000000"/>
                </a:solidFill>
                <a:latin typeface="Times New Roman"/>
                <a:ea typeface="Times New Roman"/>
                <a:cs typeface="Times New Roman"/>
                <a:sym typeface="Times New Roman"/>
              </a:rPr>
              <a:t>Project Goals</a:t>
            </a:r>
            <a:endParaRPr sz="2800">
              <a:solidFill>
                <a:schemeClr val="dk1"/>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US" sz="2800" u="none" cap="none" strike="noStrike">
                <a:solidFill>
                  <a:srgbClr val="000000"/>
                </a:solidFill>
                <a:latin typeface="Times New Roman"/>
                <a:ea typeface="Times New Roman"/>
                <a:cs typeface="Times New Roman"/>
                <a:sym typeface="Times New Roman"/>
              </a:rPr>
              <a:t>Business Pipeline</a:t>
            </a:r>
            <a:endParaRPr sz="2800">
              <a:solidFill>
                <a:schemeClr val="dk1"/>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US" sz="2800" u="none" cap="none" strike="noStrike">
                <a:solidFill>
                  <a:srgbClr val="000000"/>
                </a:solidFill>
                <a:latin typeface="Times New Roman"/>
                <a:ea typeface="Times New Roman"/>
                <a:cs typeface="Times New Roman"/>
                <a:sym typeface="Times New Roman"/>
              </a:rPr>
              <a:t>Technical Stacks</a:t>
            </a:r>
            <a:endParaRPr sz="2800">
              <a:solidFill>
                <a:schemeClr val="dk1"/>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US" sz="2800" u="none" cap="none" strike="noStrike">
                <a:solidFill>
                  <a:srgbClr val="000000"/>
                </a:solidFill>
                <a:latin typeface="Times New Roman"/>
                <a:ea typeface="Times New Roman"/>
                <a:cs typeface="Times New Roman"/>
                <a:sym typeface="Times New Roman"/>
              </a:rPr>
              <a:t>Project Architecture</a:t>
            </a:r>
            <a:endParaRPr sz="2800">
              <a:solidFill>
                <a:schemeClr val="dk1"/>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US" sz="2800" u="none" cap="none" strike="noStrike">
                <a:solidFill>
                  <a:srgbClr val="000000"/>
                </a:solidFill>
                <a:latin typeface="Times New Roman"/>
                <a:ea typeface="Times New Roman"/>
                <a:cs typeface="Times New Roman"/>
                <a:sym typeface="Times New Roman"/>
              </a:rPr>
              <a:t>Data Collection</a:t>
            </a:r>
            <a:endParaRPr sz="2800">
              <a:solidFill>
                <a:schemeClr val="dk1"/>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US" sz="2800" u="none" cap="none" strike="noStrike">
                <a:solidFill>
                  <a:srgbClr val="000000"/>
                </a:solidFill>
                <a:latin typeface="Times New Roman"/>
                <a:ea typeface="Times New Roman"/>
                <a:cs typeface="Times New Roman"/>
                <a:sym typeface="Times New Roman"/>
              </a:rPr>
              <a:t>EDA</a:t>
            </a:r>
            <a:endParaRPr sz="2800">
              <a:solidFill>
                <a:schemeClr val="dk1"/>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US" sz="2800" u="none" cap="none" strike="noStrike">
                <a:solidFill>
                  <a:srgbClr val="000000"/>
                </a:solidFill>
                <a:latin typeface="Times New Roman"/>
                <a:ea typeface="Times New Roman"/>
                <a:cs typeface="Times New Roman"/>
                <a:sym typeface="Times New Roman"/>
              </a:rPr>
              <a:t>Data Preprocessing</a:t>
            </a:r>
            <a:endParaRPr sz="2800">
              <a:solidFill>
                <a:schemeClr val="dk1"/>
              </a:solidFill>
              <a:latin typeface="Times New Roman"/>
              <a:ea typeface="Times New Roman"/>
              <a:cs typeface="Times New Roman"/>
              <a:sym typeface="Times New Roman"/>
            </a:endParaRPr>
          </a:p>
          <a:p>
            <a:pPr indent="-158750" lvl="0" marL="285750" marR="0" rtl="0" algn="l">
              <a:lnSpc>
                <a:spcPct val="100000"/>
              </a:lnSpc>
              <a:spcBef>
                <a:spcPts val="0"/>
              </a:spcBef>
              <a:spcAft>
                <a:spcPts val="0"/>
              </a:spcAft>
              <a:buClr>
                <a:srgbClr val="000000"/>
              </a:buClr>
              <a:buSzPts val="2000"/>
              <a:buFont typeface="Arial"/>
              <a:buNone/>
            </a:pPr>
            <a:r>
              <a:t/>
            </a:r>
            <a:endParaRPr sz="1800">
              <a:solidFill>
                <a:schemeClr val="dk1"/>
              </a:solidFill>
              <a:latin typeface="Calibri"/>
              <a:ea typeface="Calibri"/>
              <a:cs typeface="Calibri"/>
              <a:sym typeface="Calibri"/>
            </a:endParaRPr>
          </a:p>
        </p:txBody>
      </p:sp>
      <p:cxnSp>
        <p:nvCxnSpPr>
          <p:cNvPr id="180" name="Google Shape;180;p5"/>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pic>
        <p:nvPicPr>
          <p:cNvPr id="181" name="Google Shape;181;p5"/>
          <p:cNvPicPr preferRelativeResize="0"/>
          <p:nvPr/>
        </p:nvPicPr>
        <p:blipFill rotWithShape="1">
          <a:blip r:embed="rId3">
            <a:alphaModFix/>
          </a:blip>
          <a:srcRect b="0" l="0" r="0" t="0"/>
          <a:stretch/>
        </p:blipFill>
        <p:spPr>
          <a:xfrm>
            <a:off x="10692366" y="6360609"/>
            <a:ext cx="1390807" cy="497393"/>
          </a:xfrm>
          <a:prstGeom prst="rect">
            <a:avLst/>
          </a:prstGeom>
          <a:noFill/>
          <a:ln>
            <a:noFill/>
          </a:ln>
        </p:spPr>
      </p:pic>
      <p:sp>
        <p:nvSpPr>
          <p:cNvPr id="182" name="Google Shape;182;p5"/>
          <p:cNvSpPr txBox="1"/>
          <p:nvPr/>
        </p:nvSpPr>
        <p:spPr>
          <a:xfrm>
            <a:off x="6250899" y="786532"/>
            <a:ext cx="4756261" cy="353943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00000"/>
              </a:buClr>
              <a:buSzPts val="2000"/>
              <a:buFont typeface="Noto Sans Symbols"/>
              <a:buChar char="❑"/>
            </a:pPr>
            <a:r>
              <a:rPr b="0" i="0" lang="en-US" sz="2800" u="none" cap="none" strike="noStrike">
                <a:solidFill>
                  <a:srgbClr val="000000"/>
                </a:solidFill>
                <a:latin typeface="Times New Roman"/>
                <a:ea typeface="Times New Roman"/>
                <a:cs typeface="Times New Roman"/>
                <a:sym typeface="Times New Roman"/>
              </a:rPr>
              <a:t>Data Visualization</a:t>
            </a:r>
            <a:endParaRPr sz="2800">
              <a:solidFill>
                <a:schemeClr val="dk1"/>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000000"/>
              </a:buClr>
              <a:buSzPts val="2000"/>
              <a:buFont typeface="Noto Sans Symbols"/>
              <a:buChar char="❑"/>
            </a:pPr>
            <a:r>
              <a:rPr b="0" i="0" lang="en-US" sz="2800" u="none" cap="none" strike="noStrike">
                <a:solidFill>
                  <a:srgbClr val="000000"/>
                </a:solidFill>
                <a:latin typeface="Times New Roman"/>
                <a:ea typeface="Times New Roman"/>
                <a:cs typeface="Times New Roman"/>
                <a:sym typeface="Times New Roman"/>
              </a:rPr>
              <a:t>Model Building</a:t>
            </a:r>
            <a:endParaRPr sz="2800">
              <a:solidFill>
                <a:schemeClr val="dk1"/>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000000"/>
              </a:buClr>
              <a:buSzPts val="2000"/>
              <a:buFont typeface="Noto Sans Symbols"/>
              <a:buChar char="❑"/>
            </a:pPr>
            <a:r>
              <a:rPr b="0" i="0" lang="en-US" sz="2800" u="none" cap="none" strike="noStrike">
                <a:solidFill>
                  <a:srgbClr val="000000"/>
                </a:solidFill>
                <a:latin typeface="Times New Roman"/>
                <a:ea typeface="Times New Roman"/>
                <a:cs typeface="Times New Roman"/>
                <a:sym typeface="Times New Roman"/>
              </a:rPr>
              <a:t>Model Selection</a:t>
            </a:r>
            <a:endParaRPr sz="2800">
              <a:solidFill>
                <a:schemeClr val="dk1"/>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000000"/>
              </a:buClr>
              <a:buSzPts val="2000"/>
              <a:buFont typeface="Noto Sans Symbols"/>
              <a:buChar char="❑"/>
            </a:pPr>
            <a:r>
              <a:rPr b="0" i="0" lang="en-US" sz="2800" u="none" cap="none" strike="noStrike">
                <a:solidFill>
                  <a:srgbClr val="000000"/>
                </a:solidFill>
                <a:latin typeface="Times New Roman"/>
                <a:ea typeface="Times New Roman"/>
                <a:cs typeface="Times New Roman"/>
                <a:sym typeface="Times New Roman"/>
              </a:rPr>
              <a:t>Model Deployment</a:t>
            </a:r>
            <a:endParaRPr sz="2800">
              <a:solidFill>
                <a:schemeClr val="dk1"/>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000000"/>
              </a:buClr>
              <a:buSzPts val="2000"/>
              <a:buFont typeface="Noto Sans Symbols"/>
              <a:buChar char="❑"/>
            </a:pPr>
            <a:r>
              <a:rPr b="0" i="0" lang="en-US" sz="2800" u="none" cap="none" strike="noStrike">
                <a:solidFill>
                  <a:srgbClr val="000000"/>
                </a:solidFill>
                <a:latin typeface="Times New Roman"/>
                <a:ea typeface="Times New Roman"/>
                <a:cs typeface="Times New Roman"/>
                <a:sym typeface="Times New Roman"/>
              </a:rPr>
              <a:t>Working of deployed model</a:t>
            </a:r>
            <a:endParaRPr sz="2800">
              <a:solidFill>
                <a:schemeClr val="dk1"/>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000000"/>
              </a:buClr>
              <a:buSzPts val="2000"/>
              <a:buFont typeface="Noto Sans Symbols"/>
              <a:buChar char="❑"/>
            </a:pPr>
            <a:r>
              <a:rPr b="0" i="0" lang="en-US" sz="2800" u="none" cap="none" strike="noStrike">
                <a:solidFill>
                  <a:srgbClr val="000000"/>
                </a:solidFill>
                <a:latin typeface="Times New Roman"/>
                <a:ea typeface="Times New Roman"/>
                <a:cs typeface="Times New Roman"/>
                <a:sym typeface="Times New Roman"/>
              </a:rPr>
              <a:t>Output</a:t>
            </a:r>
            <a:endParaRPr sz="2800">
              <a:solidFill>
                <a:schemeClr val="dk1"/>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000000"/>
              </a:buClr>
              <a:buSzPts val="2000"/>
              <a:buFont typeface="Noto Sans Symbols"/>
              <a:buChar char="❑"/>
            </a:pPr>
            <a:r>
              <a:rPr b="0" i="0" lang="en-US" sz="2800" u="none" cap="none" strike="noStrike">
                <a:solidFill>
                  <a:srgbClr val="000000"/>
                </a:solidFill>
                <a:latin typeface="Times New Roman"/>
                <a:ea typeface="Times New Roman"/>
                <a:cs typeface="Times New Roman"/>
                <a:sym typeface="Times New Roman"/>
              </a:rPr>
              <a:t>Future scope</a:t>
            </a:r>
            <a:endParaRPr sz="2800">
              <a:solidFill>
                <a:schemeClr val="dk1"/>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000000"/>
              </a:buClr>
              <a:buSzPts val="2000"/>
              <a:buFont typeface="Noto Sans Symbols"/>
              <a:buChar char="❑"/>
            </a:pPr>
            <a:r>
              <a:rPr b="0" i="0" lang="en-US" sz="2800" u="none" cap="none" strike="noStrike">
                <a:solidFill>
                  <a:srgbClr val="000000"/>
                </a:solidFill>
                <a:latin typeface="Times New Roman"/>
                <a:ea typeface="Times New Roman"/>
                <a:cs typeface="Times New Roman"/>
                <a:sym typeface="Times New Roman"/>
              </a:rPr>
              <a:t>Conclusion</a:t>
            </a:r>
            <a:endParaRPr sz="2800">
              <a:solidFill>
                <a:schemeClr val="dk1"/>
              </a:solidFill>
              <a:latin typeface="Times New Roman"/>
              <a:ea typeface="Times New Roman"/>
              <a:cs typeface="Times New Roman"/>
              <a:sym typeface="Times New Roman"/>
            </a:endParaRPr>
          </a:p>
        </p:txBody>
      </p:sp>
      <p:pic>
        <p:nvPicPr>
          <p:cNvPr id="183" name="Google Shape;183;p5"/>
          <p:cNvPicPr preferRelativeResize="0"/>
          <p:nvPr/>
        </p:nvPicPr>
        <p:blipFill rotWithShape="1">
          <a:blip r:embed="rId4">
            <a:alphaModFix/>
          </a:blip>
          <a:srcRect b="0" l="0" r="0" t="0"/>
          <a:stretch/>
        </p:blipFill>
        <p:spPr>
          <a:xfrm>
            <a:off x="10668003" y="-1"/>
            <a:ext cx="1523996" cy="53549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6"/>
          <p:cNvSpPr txBox="1"/>
          <p:nvPr>
            <p:ph type="title"/>
          </p:nvPr>
        </p:nvSpPr>
        <p:spPr>
          <a:xfrm>
            <a:off x="4605" y="2"/>
            <a:ext cx="12187395" cy="535491"/>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INTRODUCTION</a:t>
            </a:r>
            <a:endParaRPr b="1" sz="3200">
              <a:latin typeface="Times New Roman"/>
              <a:ea typeface="Times New Roman"/>
              <a:cs typeface="Times New Roman"/>
              <a:sym typeface="Times New Roman"/>
            </a:endParaRPr>
          </a:p>
        </p:txBody>
      </p:sp>
      <p:sp>
        <p:nvSpPr>
          <p:cNvPr id="189" name="Google Shape;189;p6"/>
          <p:cNvSpPr txBox="1"/>
          <p:nvPr/>
        </p:nvSpPr>
        <p:spPr>
          <a:xfrm>
            <a:off x="307911" y="720586"/>
            <a:ext cx="11077265" cy="5416827"/>
          </a:xfrm>
          <a:prstGeom prst="rect">
            <a:avLst/>
          </a:prstGeom>
          <a:noFill/>
          <a:ln>
            <a:noFill/>
          </a:ln>
        </p:spPr>
        <p:txBody>
          <a:bodyPr anchorCtr="0" anchor="t" bIns="45700" lIns="91425" spcFirstLastPara="1" rIns="91425" wrap="square" tIns="45700">
            <a:spAutoFit/>
          </a:bodyPr>
          <a:lstStyle/>
          <a:p>
            <a:pPr indent="-457200" lvl="0" marL="508000" marR="0" rtl="0" algn="l">
              <a:lnSpc>
                <a:spcPct val="150000"/>
              </a:lnSpc>
              <a:spcBef>
                <a:spcPts val="1200"/>
              </a:spcBef>
              <a:spcAft>
                <a:spcPts val="0"/>
              </a:spcAft>
              <a:buClr>
                <a:schemeClr val="dk1"/>
              </a:buClr>
              <a:buSzPts val="2800"/>
              <a:buFont typeface="Noto Sans Symbols"/>
              <a:buChar char="❑"/>
            </a:pPr>
            <a:r>
              <a:rPr i="0" lang="en-US" sz="2400" u="none" cap="none" strike="noStrike">
                <a:solidFill>
                  <a:schemeClr val="dk1"/>
                </a:solidFill>
                <a:latin typeface="Times New Roman"/>
                <a:ea typeface="Times New Roman"/>
                <a:cs typeface="Times New Roman"/>
                <a:sym typeface="Times New Roman"/>
              </a:rPr>
              <a:t>The project aims to streamline and give proper schedule for sample collection.</a:t>
            </a:r>
            <a:endParaRPr i="0" sz="2400" u="none" cap="none" strike="noStrike">
              <a:solidFill>
                <a:schemeClr val="dk1"/>
              </a:solidFill>
              <a:latin typeface="Times New Roman"/>
              <a:ea typeface="Times New Roman"/>
              <a:cs typeface="Times New Roman"/>
              <a:sym typeface="Times New Roman"/>
            </a:endParaRPr>
          </a:p>
          <a:p>
            <a:pPr indent="-457200" lvl="0" marL="508000" marR="0" rtl="0" algn="l">
              <a:lnSpc>
                <a:spcPct val="150000"/>
              </a:lnSpc>
              <a:spcBef>
                <a:spcPts val="0"/>
              </a:spcBef>
              <a:spcAft>
                <a:spcPts val="0"/>
              </a:spcAft>
              <a:buClr>
                <a:schemeClr val="dk1"/>
              </a:buClr>
              <a:buSzPts val="2800"/>
              <a:buFont typeface="Noto Sans Symbols"/>
              <a:buChar char="❑"/>
            </a:pPr>
            <a:r>
              <a:rPr lang="en-US" sz="2400">
                <a:solidFill>
                  <a:schemeClr val="dk1"/>
                </a:solidFill>
                <a:latin typeface="Times New Roman"/>
                <a:ea typeface="Times New Roman"/>
                <a:cs typeface="Times New Roman"/>
                <a:sym typeface="Times New Roman"/>
              </a:rPr>
              <a:t>Safety and Disposal considerations in Specimen Collection.</a:t>
            </a:r>
            <a:endParaRPr sz="2400">
              <a:solidFill>
                <a:schemeClr val="dk1"/>
              </a:solidFill>
              <a:latin typeface="Times New Roman"/>
              <a:ea typeface="Times New Roman"/>
              <a:cs typeface="Times New Roman"/>
              <a:sym typeface="Times New Roman"/>
            </a:endParaRPr>
          </a:p>
          <a:p>
            <a:pPr indent="-457200" lvl="0" marL="508000" marR="0" rtl="0" algn="l">
              <a:lnSpc>
                <a:spcPct val="150000"/>
              </a:lnSpc>
              <a:spcBef>
                <a:spcPts val="0"/>
              </a:spcBef>
              <a:spcAft>
                <a:spcPts val="0"/>
              </a:spcAft>
              <a:buClr>
                <a:schemeClr val="dk1"/>
              </a:buClr>
              <a:buSzPts val="2800"/>
              <a:buFont typeface="Noto Sans Symbols"/>
              <a:buChar char="❑"/>
            </a:pPr>
            <a:r>
              <a:rPr lang="en-US" sz="2400">
                <a:solidFill>
                  <a:schemeClr val="dk1"/>
                </a:solidFill>
                <a:highlight>
                  <a:srgbClr val="FEFEFE"/>
                </a:highlight>
                <a:latin typeface="Times New Roman"/>
                <a:ea typeface="Times New Roman"/>
                <a:cs typeface="Times New Roman"/>
                <a:sym typeface="Times New Roman"/>
              </a:rPr>
              <a:t>Storage and handling are necessary to maintain the integrity of time.</a:t>
            </a:r>
            <a:endParaRPr sz="2400">
              <a:solidFill>
                <a:schemeClr val="dk1"/>
              </a:solidFill>
              <a:highlight>
                <a:srgbClr val="FEFEFE"/>
              </a:highlight>
              <a:latin typeface="Times New Roman"/>
              <a:ea typeface="Times New Roman"/>
              <a:cs typeface="Times New Roman"/>
              <a:sym typeface="Times New Roman"/>
            </a:endParaRPr>
          </a:p>
          <a:p>
            <a:pPr indent="-457200" lvl="0" marL="508000" marR="0" rtl="0" algn="l">
              <a:lnSpc>
                <a:spcPct val="150000"/>
              </a:lnSpc>
              <a:spcBef>
                <a:spcPts val="0"/>
              </a:spcBef>
              <a:spcAft>
                <a:spcPts val="0"/>
              </a:spcAft>
              <a:buClr>
                <a:schemeClr val="dk1"/>
              </a:buClr>
              <a:buSzPts val="2800"/>
              <a:buFont typeface="Noto Sans Symbols"/>
              <a:buChar char="❑"/>
            </a:pPr>
            <a:r>
              <a:rPr lang="en-US" sz="2400">
                <a:solidFill>
                  <a:srgbClr val="000000"/>
                </a:solidFill>
                <a:latin typeface="Times New Roman"/>
                <a:ea typeface="Times New Roman"/>
                <a:cs typeface="Times New Roman"/>
                <a:sym typeface="Times New Roman"/>
              </a:rPr>
              <a:t>To avoid delay in sample collection and deliverables to diagnostic centers, the ML model will help to give schedule for sample collection.</a:t>
            </a:r>
            <a:endParaRPr sz="2400">
              <a:solidFill>
                <a:schemeClr val="dk1"/>
              </a:solidFill>
              <a:latin typeface="Times New Roman"/>
              <a:ea typeface="Times New Roman"/>
              <a:cs typeface="Times New Roman"/>
              <a:sym typeface="Times New Roman"/>
            </a:endParaRPr>
          </a:p>
          <a:p>
            <a:pPr indent="-457200" lvl="0" marL="508000" marR="0" rtl="0" algn="l">
              <a:lnSpc>
                <a:spcPct val="150000"/>
              </a:lnSpc>
              <a:spcBef>
                <a:spcPts val="0"/>
              </a:spcBef>
              <a:spcAft>
                <a:spcPts val="0"/>
              </a:spcAft>
              <a:buClr>
                <a:schemeClr val="dk1"/>
              </a:buClr>
              <a:buSzPts val="2800"/>
              <a:buFont typeface="Noto Sans Symbols"/>
              <a:buChar char="❑"/>
            </a:pPr>
            <a:r>
              <a:rPr i="0" lang="en-US" sz="2400" u="none" cap="none" strike="noStrike">
                <a:solidFill>
                  <a:schemeClr val="dk1"/>
                </a:solidFill>
                <a:latin typeface="Times New Roman"/>
                <a:ea typeface="Times New Roman"/>
                <a:cs typeface="Times New Roman"/>
                <a:sym typeface="Times New Roman"/>
              </a:rPr>
              <a:t>After analyzing the pattern from the data, the model will help the diagnostic centers to collect sample on time.</a:t>
            </a:r>
            <a:endParaRPr i="0" sz="24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chemeClr val="dk1"/>
              </a:buClr>
              <a:buSzPts val="2800"/>
              <a:buFont typeface="Calibri"/>
              <a:buNone/>
            </a:pPr>
            <a:r>
              <a:t/>
            </a:r>
            <a:endParaRPr sz="28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chemeClr val="dk1"/>
              </a:buClr>
              <a:buSzPts val="2800"/>
              <a:buFont typeface="Times New Roman"/>
              <a:buNone/>
            </a:pPr>
            <a:r>
              <a:rPr i="0" lang="en-US" sz="2800" u="none" cap="none" strike="noStrike">
                <a:solidFill>
                  <a:schemeClr val="dk1"/>
                </a:solidFill>
                <a:latin typeface="Times New Roman"/>
                <a:ea typeface="Times New Roman"/>
                <a:cs typeface="Times New Roman"/>
                <a:sym typeface="Times New Roman"/>
              </a:rPr>
              <a:t> </a:t>
            </a:r>
            <a:endParaRPr i="0" sz="2800" u="none" cap="none" strike="noStrike">
              <a:solidFill>
                <a:schemeClr val="dk1"/>
              </a:solidFill>
              <a:latin typeface="Times New Roman"/>
              <a:ea typeface="Times New Roman"/>
              <a:cs typeface="Times New Roman"/>
              <a:sym typeface="Times New Roman"/>
            </a:endParaRPr>
          </a:p>
        </p:txBody>
      </p:sp>
      <p:pic>
        <p:nvPicPr>
          <p:cNvPr id="190" name="Google Shape;190;p6"/>
          <p:cNvPicPr preferRelativeResize="0"/>
          <p:nvPr/>
        </p:nvPicPr>
        <p:blipFill rotWithShape="1">
          <a:blip r:embed="rId3">
            <a:alphaModFix/>
          </a:blip>
          <a:srcRect b="0" l="0" r="0" t="0"/>
          <a:stretch/>
        </p:blipFill>
        <p:spPr>
          <a:xfrm>
            <a:off x="10663003" y="6336540"/>
            <a:ext cx="1390807" cy="497393"/>
          </a:xfrm>
          <a:prstGeom prst="rect">
            <a:avLst/>
          </a:prstGeom>
          <a:noFill/>
          <a:ln>
            <a:noFill/>
          </a:ln>
        </p:spPr>
      </p:pic>
      <p:cxnSp>
        <p:nvCxnSpPr>
          <p:cNvPr id="191" name="Google Shape;191;p6"/>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pic>
        <p:nvPicPr>
          <p:cNvPr id="192" name="Google Shape;192;p6"/>
          <p:cNvPicPr preferRelativeResize="0"/>
          <p:nvPr/>
        </p:nvPicPr>
        <p:blipFill rotWithShape="1">
          <a:blip r:embed="rId4">
            <a:alphaModFix/>
          </a:blip>
          <a:srcRect b="0" l="0" r="0" t="0"/>
          <a:stretch/>
        </p:blipFill>
        <p:spPr>
          <a:xfrm>
            <a:off x="10668000" y="0"/>
            <a:ext cx="1524000" cy="560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7"/>
          <p:cNvSpPr txBox="1"/>
          <p:nvPr/>
        </p:nvSpPr>
        <p:spPr>
          <a:xfrm>
            <a:off x="318052" y="1879063"/>
            <a:ext cx="11277600" cy="2862282"/>
          </a:xfrm>
          <a:prstGeom prst="rect">
            <a:avLst/>
          </a:prstGeom>
          <a:noFill/>
          <a:ln>
            <a:noFill/>
          </a:ln>
        </p:spPr>
        <p:txBody>
          <a:bodyPr anchorCtr="0" anchor="t" bIns="45700" lIns="91425" spcFirstLastPara="1" rIns="91425" wrap="square" tIns="45700">
            <a:spAutoFit/>
          </a:bodyPr>
          <a:lstStyle/>
          <a:p>
            <a:pPr indent="-317500" lvl="0" marL="317500" marR="0" rtl="0" algn="l">
              <a:lnSpc>
                <a:spcPct val="150000"/>
              </a:lnSpc>
              <a:spcBef>
                <a:spcPts val="0"/>
              </a:spcBef>
              <a:spcAft>
                <a:spcPts val="0"/>
              </a:spcAft>
              <a:buClr>
                <a:schemeClr val="dk1"/>
              </a:buClr>
              <a:buSzPts val="2800"/>
              <a:buFont typeface="Noto Sans Symbols"/>
              <a:buChar char="❖"/>
            </a:pPr>
            <a:r>
              <a:rPr b="0" i="0" lang="en-US" sz="2400" u="none" cap="none" strike="noStrike">
                <a:solidFill>
                  <a:schemeClr val="dk1"/>
                </a:solidFill>
                <a:latin typeface="Times New Roman"/>
                <a:ea typeface="Times New Roman"/>
                <a:cs typeface="Times New Roman"/>
                <a:sym typeface="Times New Roman"/>
              </a:rPr>
              <a:t>The project aims to streamline and give proper schedule for sample collection.</a:t>
            </a:r>
            <a:endParaRPr b="0" i="0" sz="2400" u="none" cap="none" strike="noStrike">
              <a:solidFill>
                <a:schemeClr val="dk1"/>
              </a:solidFill>
              <a:latin typeface="Times New Roman"/>
              <a:ea typeface="Times New Roman"/>
              <a:cs typeface="Times New Roman"/>
              <a:sym typeface="Times New Roman"/>
            </a:endParaRPr>
          </a:p>
          <a:p>
            <a:pPr indent="-317500" lvl="0" marL="317500" marR="0" rtl="0" algn="l">
              <a:lnSpc>
                <a:spcPct val="150000"/>
              </a:lnSpc>
              <a:spcBef>
                <a:spcPts val="0"/>
              </a:spcBef>
              <a:spcAft>
                <a:spcPts val="0"/>
              </a:spcAft>
              <a:buClr>
                <a:schemeClr val="dk1"/>
              </a:buClr>
              <a:buSzPts val="2800"/>
              <a:buFont typeface="Noto Sans Symbols"/>
              <a:buChar char="❖"/>
            </a:pPr>
            <a:r>
              <a:rPr b="0" i="0" lang="en-US" sz="2400" u="none" cap="none" strike="noStrike">
                <a:solidFill>
                  <a:srgbClr val="000000"/>
                </a:solidFill>
                <a:latin typeface="Times New Roman"/>
                <a:ea typeface="Times New Roman"/>
                <a:cs typeface="Times New Roman"/>
                <a:sym typeface="Times New Roman"/>
              </a:rPr>
              <a:t>We see many time there is delay in sample collection so this model will try to give proper schedule for sample collection in future.</a:t>
            </a:r>
            <a:endParaRPr b="0" i="0" sz="2400" u="none" cap="none" strike="noStrike">
              <a:solidFill>
                <a:srgbClr val="000000"/>
              </a:solidFill>
              <a:latin typeface="Times New Roman"/>
              <a:ea typeface="Times New Roman"/>
              <a:cs typeface="Times New Roman"/>
              <a:sym typeface="Times New Roman"/>
            </a:endParaRPr>
          </a:p>
          <a:p>
            <a:pPr indent="-317500" lvl="0" marL="317500" marR="0" rtl="0" algn="l">
              <a:lnSpc>
                <a:spcPct val="150000"/>
              </a:lnSpc>
              <a:spcBef>
                <a:spcPts val="0"/>
              </a:spcBef>
              <a:spcAft>
                <a:spcPts val="0"/>
              </a:spcAft>
              <a:buClr>
                <a:schemeClr val="dk1"/>
              </a:buClr>
              <a:buSzPts val="2800"/>
              <a:buFont typeface="Noto Sans Symbols"/>
              <a:buChar char="❖"/>
            </a:pPr>
            <a:r>
              <a:rPr b="0" i="0" lang="en-US" sz="2400" u="none" cap="none" strike="noStrike">
                <a:solidFill>
                  <a:srgbClr val="000000"/>
                </a:solidFill>
                <a:latin typeface="Times New Roman"/>
                <a:ea typeface="Times New Roman"/>
                <a:cs typeface="Times New Roman"/>
                <a:sym typeface="Times New Roman"/>
              </a:rPr>
              <a:t>After analyzing the pattern from the data, the model will help the diagnostic center to collect sample on time.</a:t>
            </a:r>
            <a:endParaRPr b="0" i="0" sz="2400" u="none" cap="none" strike="noStrike">
              <a:solidFill>
                <a:srgbClr val="000000"/>
              </a:solidFill>
              <a:latin typeface="Times New Roman"/>
              <a:ea typeface="Times New Roman"/>
              <a:cs typeface="Times New Roman"/>
              <a:sym typeface="Times New Roman"/>
            </a:endParaRPr>
          </a:p>
        </p:txBody>
      </p:sp>
      <p:sp>
        <p:nvSpPr>
          <p:cNvPr id="198" name="Google Shape;198;p7"/>
          <p:cNvSpPr txBox="1"/>
          <p:nvPr>
            <p:ph type="title"/>
          </p:nvPr>
        </p:nvSpPr>
        <p:spPr>
          <a:xfrm>
            <a:off x="9213" y="2"/>
            <a:ext cx="12182788" cy="535491"/>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PROJECT OVERVIEW</a:t>
            </a:r>
            <a:endParaRPr b="1" sz="3200">
              <a:latin typeface="Times New Roman"/>
              <a:ea typeface="Times New Roman"/>
              <a:cs typeface="Times New Roman"/>
              <a:sym typeface="Times New Roman"/>
            </a:endParaRPr>
          </a:p>
        </p:txBody>
      </p:sp>
      <p:sp>
        <p:nvSpPr>
          <p:cNvPr id="199" name="Google Shape;199;p7"/>
          <p:cNvSpPr txBox="1"/>
          <p:nvPr/>
        </p:nvSpPr>
        <p:spPr>
          <a:xfrm>
            <a:off x="318052" y="762000"/>
            <a:ext cx="11277600"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800" u="none" cap="none" strike="noStrike">
                <a:solidFill>
                  <a:schemeClr val="dk1"/>
                </a:solidFill>
                <a:highlight>
                  <a:srgbClr val="A5A5A5"/>
                </a:highlight>
                <a:latin typeface="Times New Roman"/>
                <a:ea typeface="Times New Roman"/>
                <a:cs typeface="Times New Roman"/>
                <a:sym typeface="Times New Roman"/>
              </a:rPr>
              <a:t>How to overcome wastage of medical sample?:-</a:t>
            </a:r>
            <a:r>
              <a:rPr b="1" i="0" lang="en-US" sz="2800" u="none" cap="none" strike="noStrike">
                <a:solidFill>
                  <a:schemeClr val="dk1"/>
                </a:solidFill>
                <a:latin typeface="Times New Roman"/>
                <a:ea typeface="Times New Roman"/>
                <a:cs typeface="Times New Roman"/>
                <a:sym typeface="Times New Roman"/>
              </a:rPr>
              <a:t> </a:t>
            </a:r>
            <a:endParaRPr b="1" i="0" sz="2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1" lang="en-US" sz="2800">
                <a:solidFill>
                  <a:schemeClr val="dk1"/>
                </a:solidFill>
                <a:latin typeface="Times New Roman"/>
                <a:ea typeface="Times New Roman"/>
                <a:cs typeface="Times New Roman"/>
                <a:sym typeface="Times New Roman"/>
              </a:rPr>
              <a:t>						         </a:t>
            </a:r>
            <a:r>
              <a:rPr b="1" lang="en-US" sz="2800" u="sng">
                <a:solidFill>
                  <a:schemeClr val="accent1"/>
                </a:solidFill>
                <a:latin typeface="Times New Roman"/>
                <a:ea typeface="Times New Roman"/>
                <a:cs typeface="Times New Roman"/>
                <a:sym typeface="Times New Roman"/>
              </a:rPr>
              <a:t>H</a:t>
            </a:r>
            <a:r>
              <a:rPr b="1" i="0" lang="en-US" sz="2800" u="sng" cap="none" strike="noStrike">
                <a:solidFill>
                  <a:schemeClr val="accent1"/>
                </a:solidFill>
                <a:latin typeface="Times New Roman"/>
                <a:ea typeface="Times New Roman"/>
                <a:cs typeface="Times New Roman"/>
                <a:sym typeface="Times New Roman"/>
              </a:rPr>
              <a:t>ow can our model help this? </a:t>
            </a:r>
            <a:endParaRPr b="1" i="0" sz="2800" u="sng" cap="none" strike="noStrike">
              <a:solidFill>
                <a:schemeClr val="accent1"/>
              </a:solidFill>
              <a:latin typeface="Times New Roman"/>
              <a:ea typeface="Times New Roman"/>
              <a:cs typeface="Times New Roman"/>
              <a:sym typeface="Times New Roman"/>
            </a:endParaRPr>
          </a:p>
        </p:txBody>
      </p:sp>
      <p:pic>
        <p:nvPicPr>
          <p:cNvPr id="200" name="Google Shape;200;p7"/>
          <p:cNvPicPr preferRelativeResize="0"/>
          <p:nvPr/>
        </p:nvPicPr>
        <p:blipFill rotWithShape="1">
          <a:blip r:embed="rId3">
            <a:alphaModFix/>
          </a:blip>
          <a:srcRect b="0" l="0" r="0" t="0"/>
          <a:stretch/>
        </p:blipFill>
        <p:spPr>
          <a:xfrm>
            <a:off x="10663003" y="6333614"/>
            <a:ext cx="1390807" cy="524386"/>
          </a:xfrm>
          <a:prstGeom prst="rect">
            <a:avLst/>
          </a:prstGeom>
          <a:noFill/>
          <a:ln>
            <a:noFill/>
          </a:ln>
        </p:spPr>
      </p:pic>
      <p:cxnSp>
        <p:nvCxnSpPr>
          <p:cNvPr id="201" name="Google Shape;201;p7"/>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pic>
        <p:nvPicPr>
          <p:cNvPr id="202" name="Google Shape;202;p7"/>
          <p:cNvPicPr preferRelativeResize="0"/>
          <p:nvPr/>
        </p:nvPicPr>
        <p:blipFill rotWithShape="1">
          <a:blip r:embed="rId4">
            <a:alphaModFix/>
          </a:blip>
          <a:srcRect b="0" l="0" r="0" t="0"/>
          <a:stretch/>
        </p:blipFill>
        <p:spPr>
          <a:xfrm>
            <a:off x="10668000" y="0"/>
            <a:ext cx="1524000" cy="560375"/>
          </a:xfrm>
          <a:prstGeom prst="rect">
            <a:avLst/>
          </a:prstGeom>
          <a:noFill/>
          <a:ln>
            <a:noFill/>
          </a:ln>
        </p:spPr>
      </p:pic>
      <p:pic>
        <p:nvPicPr>
          <p:cNvPr id="203" name="Google Shape;203;p7"/>
          <p:cNvPicPr preferRelativeResize="0"/>
          <p:nvPr/>
        </p:nvPicPr>
        <p:blipFill rotWithShape="1">
          <a:blip r:embed="rId5">
            <a:alphaModFix/>
          </a:blip>
          <a:srcRect b="0" l="0" r="0" t="0"/>
          <a:stretch/>
        </p:blipFill>
        <p:spPr>
          <a:xfrm>
            <a:off x="11249769" y="1015961"/>
            <a:ext cx="804041" cy="8040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8"/>
          <p:cNvSpPr txBox="1"/>
          <p:nvPr>
            <p:ph type="title"/>
          </p:nvPr>
        </p:nvSpPr>
        <p:spPr>
          <a:xfrm>
            <a:off x="9213" y="2"/>
            <a:ext cx="12182788" cy="535491"/>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PROJECT GOALS</a:t>
            </a:r>
            <a:endParaRPr b="1" sz="3200">
              <a:latin typeface="Times New Roman"/>
              <a:ea typeface="Times New Roman"/>
              <a:cs typeface="Times New Roman"/>
              <a:sym typeface="Times New Roman"/>
            </a:endParaRPr>
          </a:p>
        </p:txBody>
      </p:sp>
      <p:sp>
        <p:nvSpPr>
          <p:cNvPr id="209" name="Google Shape;209;p8"/>
          <p:cNvSpPr txBox="1"/>
          <p:nvPr>
            <p:ph idx="12" type="sldNum"/>
          </p:nvPr>
        </p:nvSpPr>
        <p:spPr>
          <a:xfrm>
            <a:off x="11639550" y="6350002"/>
            <a:ext cx="390525" cy="2889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grpSp>
        <p:nvGrpSpPr>
          <p:cNvPr id="210" name="Google Shape;210;p8"/>
          <p:cNvGrpSpPr/>
          <p:nvPr/>
        </p:nvGrpSpPr>
        <p:grpSpPr>
          <a:xfrm>
            <a:off x="298941" y="1885296"/>
            <a:ext cx="11211742" cy="3341128"/>
            <a:chOff x="357329" y="2030828"/>
            <a:chExt cx="10644604" cy="2757156"/>
          </a:xfrm>
        </p:grpSpPr>
        <p:sp>
          <p:nvSpPr>
            <p:cNvPr id="211" name="Google Shape;211;p8"/>
            <p:cNvSpPr txBox="1"/>
            <p:nvPr/>
          </p:nvSpPr>
          <p:spPr>
            <a:xfrm>
              <a:off x="398353" y="2030828"/>
              <a:ext cx="5446800" cy="38100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000000"/>
                </a:buClr>
                <a:buSzPts val="2400"/>
                <a:buFont typeface="Arial"/>
                <a:buNone/>
              </a:pPr>
              <a:r>
                <a:rPr b="1" i="0" lang="en-US" sz="2800" u="none" cap="none" strike="noStrike">
                  <a:solidFill>
                    <a:schemeClr val="accent1"/>
                  </a:solidFill>
                  <a:latin typeface="Times New Roman"/>
                  <a:ea typeface="Times New Roman"/>
                  <a:cs typeface="Times New Roman"/>
                  <a:sym typeface="Times New Roman"/>
                </a:rPr>
                <a:t>Objectives</a:t>
              </a:r>
              <a:endParaRPr b="0" i="0" sz="2800" u="none" cap="none" strike="noStrike">
                <a:solidFill>
                  <a:srgbClr val="000000"/>
                </a:solidFill>
                <a:latin typeface="Times New Roman"/>
                <a:ea typeface="Times New Roman"/>
                <a:cs typeface="Times New Roman"/>
                <a:sym typeface="Times New Roman"/>
              </a:endParaRPr>
            </a:p>
          </p:txBody>
        </p:sp>
        <p:sp>
          <p:nvSpPr>
            <p:cNvPr id="212" name="Google Shape;212;p8"/>
            <p:cNvSpPr txBox="1"/>
            <p:nvPr/>
          </p:nvSpPr>
          <p:spPr>
            <a:xfrm>
              <a:off x="5692297" y="2044385"/>
              <a:ext cx="4659300" cy="38100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000000"/>
                </a:buClr>
                <a:buSzPts val="2400"/>
                <a:buFont typeface="Arial"/>
                <a:buNone/>
              </a:pPr>
              <a:r>
                <a:rPr b="1" i="0" lang="en-US" sz="2800" u="none" cap="none" strike="noStrike">
                  <a:solidFill>
                    <a:schemeClr val="accent1"/>
                  </a:solidFill>
                  <a:latin typeface="Times New Roman"/>
                  <a:ea typeface="Times New Roman"/>
                  <a:cs typeface="Times New Roman"/>
                  <a:sym typeface="Times New Roman"/>
                </a:rPr>
                <a:t>Constraints</a:t>
              </a:r>
              <a:endParaRPr b="0" i="0" sz="2800" u="none" cap="none" strike="noStrike">
                <a:solidFill>
                  <a:srgbClr val="000000"/>
                </a:solidFill>
                <a:latin typeface="Times New Roman"/>
                <a:ea typeface="Times New Roman"/>
                <a:cs typeface="Times New Roman"/>
                <a:sym typeface="Times New Roman"/>
              </a:endParaRPr>
            </a:p>
          </p:txBody>
        </p:sp>
        <p:sp>
          <p:nvSpPr>
            <p:cNvPr id="213" name="Google Shape;213;p8"/>
            <p:cNvSpPr txBox="1"/>
            <p:nvPr/>
          </p:nvSpPr>
          <p:spPr>
            <a:xfrm>
              <a:off x="601205" y="3494782"/>
              <a:ext cx="4371474" cy="1142922"/>
            </a:xfrm>
            <a:prstGeom prst="rect">
              <a:avLst/>
            </a:prstGeom>
            <a:noFill/>
            <a:ln>
              <a:noFill/>
            </a:ln>
          </p:spPr>
          <p:txBody>
            <a:bodyPr anchorCtr="0" anchor="ctr" bIns="0" lIns="0" spcFirstLastPara="1" rIns="0" wrap="square" tIns="0">
              <a:spAutoFit/>
            </a:bodyPr>
            <a:lstStyle/>
            <a:p>
              <a:pPr indent="-406400" lvl="0" marL="406400" marR="0" rtl="0" algn="l">
                <a:lnSpc>
                  <a:spcPct val="150000"/>
                </a:lnSpc>
                <a:spcBef>
                  <a:spcPts val="0"/>
                </a:spcBef>
                <a:spcAft>
                  <a:spcPts val="0"/>
                </a:spcAft>
                <a:buClr>
                  <a:schemeClr val="dk1"/>
                </a:buClr>
                <a:buSzPts val="2800"/>
                <a:buFont typeface="Noto Sans Symbols"/>
                <a:buChar char="❑"/>
              </a:pPr>
              <a:r>
                <a:rPr lang="en-US" sz="2000">
                  <a:solidFill>
                    <a:schemeClr val="dk1"/>
                  </a:solidFill>
                  <a:latin typeface="Times New Roman"/>
                  <a:ea typeface="Times New Roman"/>
                  <a:cs typeface="Times New Roman"/>
                  <a:sym typeface="Times New Roman"/>
                </a:rPr>
                <a:t>M</a:t>
              </a:r>
              <a:r>
                <a:rPr b="0" i="0" lang="en-US" sz="2000" u="none" cap="none" strike="noStrike">
                  <a:solidFill>
                    <a:schemeClr val="dk1"/>
                  </a:solidFill>
                  <a:latin typeface="Times New Roman"/>
                  <a:ea typeface="Times New Roman"/>
                  <a:cs typeface="Times New Roman"/>
                  <a:sym typeface="Times New Roman"/>
                </a:rPr>
                <a:t>inimize sample loss</a:t>
              </a:r>
              <a:endParaRPr b="0" i="0" sz="2000" u="none" cap="none" strike="noStrike">
                <a:solidFill>
                  <a:schemeClr val="dk1"/>
                </a:solidFill>
                <a:latin typeface="Times New Roman"/>
                <a:ea typeface="Times New Roman"/>
                <a:cs typeface="Times New Roman"/>
                <a:sym typeface="Times New Roman"/>
              </a:endParaRPr>
            </a:p>
            <a:p>
              <a:pPr indent="-406400" lvl="0" marL="406400" marR="0" rtl="0" algn="l">
                <a:lnSpc>
                  <a:spcPct val="150000"/>
                </a:lnSpc>
                <a:spcBef>
                  <a:spcPts val="0"/>
                </a:spcBef>
                <a:spcAft>
                  <a:spcPts val="0"/>
                </a:spcAft>
                <a:buClr>
                  <a:schemeClr val="dk1"/>
                </a:buClr>
                <a:buSzPts val="2800"/>
                <a:buFont typeface="Noto Sans Symbols"/>
                <a:buChar char="❑"/>
              </a:pPr>
              <a:r>
                <a:rPr b="0" i="0" lang="en-US" sz="2000" u="none" cap="none" strike="noStrike">
                  <a:solidFill>
                    <a:schemeClr val="dk1"/>
                  </a:solidFill>
                  <a:latin typeface="Times New Roman"/>
                  <a:ea typeface="Times New Roman"/>
                  <a:cs typeface="Times New Roman"/>
                  <a:sym typeface="Times New Roman"/>
                </a:rPr>
                <a:t>Maximize the productivity of sample collection agent.</a:t>
              </a:r>
              <a:endParaRPr b="0" i="0" sz="2000" u="none" cap="none" strike="noStrike">
                <a:solidFill>
                  <a:srgbClr val="000000"/>
                </a:solidFill>
                <a:latin typeface="Times New Roman"/>
                <a:ea typeface="Times New Roman"/>
                <a:cs typeface="Times New Roman"/>
                <a:sym typeface="Times New Roman"/>
              </a:endParaRPr>
            </a:p>
          </p:txBody>
        </p:sp>
        <p:sp>
          <p:nvSpPr>
            <p:cNvPr id="214" name="Google Shape;214;p8"/>
            <p:cNvSpPr txBox="1"/>
            <p:nvPr/>
          </p:nvSpPr>
          <p:spPr>
            <a:xfrm>
              <a:off x="5696866" y="2973525"/>
              <a:ext cx="5305067" cy="1814459"/>
            </a:xfrm>
            <a:prstGeom prst="rect">
              <a:avLst/>
            </a:prstGeom>
            <a:noFill/>
            <a:ln>
              <a:noFill/>
            </a:ln>
          </p:spPr>
          <p:txBody>
            <a:bodyPr anchorCtr="0" anchor="ctr" bIns="0" lIns="0" spcFirstLastPara="1" rIns="0" wrap="square" tIns="0">
              <a:spAutoFit/>
            </a:bodyPr>
            <a:lstStyle/>
            <a:p>
              <a:pPr indent="-393700" lvl="0" marL="393700" marR="0" rtl="0" algn="l">
                <a:lnSpc>
                  <a:spcPct val="150000"/>
                </a:lnSpc>
                <a:spcBef>
                  <a:spcPts val="0"/>
                </a:spcBef>
                <a:spcAft>
                  <a:spcPts val="0"/>
                </a:spcAft>
                <a:buClr>
                  <a:schemeClr val="dk1"/>
                </a:buClr>
                <a:buSzPts val="2800"/>
                <a:buFont typeface="Noto Sans Symbols"/>
                <a:buChar char="❑"/>
              </a:pPr>
              <a:r>
                <a:rPr b="0" i="0" lang="en-US" sz="2000" u="none" cap="none" strike="noStrike">
                  <a:solidFill>
                    <a:schemeClr val="dk1"/>
                  </a:solidFill>
                  <a:latin typeface="Times New Roman"/>
                  <a:ea typeface="Times New Roman"/>
                  <a:cs typeface="Times New Roman"/>
                  <a:sym typeface="Times New Roman"/>
                </a:rPr>
                <a:t>The model may get impacted by unforeseen conditions like weather ,traffic conditions</a:t>
              </a:r>
              <a:endParaRPr b="0" i="0" sz="2000" u="none" cap="none" strike="noStrike">
                <a:solidFill>
                  <a:schemeClr val="dk1"/>
                </a:solidFill>
                <a:latin typeface="Times New Roman"/>
                <a:ea typeface="Times New Roman"/>
                <a:cs typeface="Times New Roman"/>
                <a:sym typeface="Times New Roman"/>
              </a:endParaRPr>
            </a:p>
            <a:p>
              <a:pPr indent="-393700" lvl="0" marL="393700" marR="0" rtl="0" algn="l">
                <a:lnSpc>
                  <a:spcPct val="150000"/>
                </a:lnSpc>
                <a:spcBef>
                  <a:spcPts val="0"/>
                </a:spcBef>
                <a:spcAft>
                  <a:spcPts val="0"/>
                </a:spcAft>
                <a:buClr>
                  <a:schemeClr val="dk1"/>
                </a:buClr>
                <a:buSzPts val="2800"/>
                <a:buFont typeface="Noto Sans Symbols"/>
                <a:buChar char="❑"/>
              </a:pPr>
              <a:r>
                <a:rPr lang="en-US" sz="2000">
                  <a:solidFill>
                    <a:schemeClr val="dk1"/>
                  </a:solidFill>
                  <a:latin typeface="Times New Roman"/>
                  <a:ea typeface="Times New Roman"/>
                  <a:cs typeface="Times New Roman"/>
                  <a:sym typeface="Times New Roman"/>
                </a:rPr>
                <a:t>The </a:t>
              </a:r>
              <a:r>
                <a:rPr b="0" i="0" lang="en-US" sz="2000" u="none" cap="none" strike="noStrike">
                  <a:solidFill>
                    <a:schemeClr val="dk1"/>
                  </a:solidFill>
                  <a:latin typeface="Times New Roman"/>
                  <a:ea typeface="Times New Roman"/>
                  <a:cs typeface="Times New Roman"/>
                  <a:sym typeface="Times New Roman"/>
                </a:rPr>
                <a:t>unavailability of patient and agent at the  scheduled time. </a:t>
              </a:r>
              <a:endParaRPr b="0" i="0" sz="2000" u="none" cap="none" strike="noStrike">
                <a:solidFill>
                  <a:schemeClr val="dk1"/>
                </a:solidFill>
                <a:latin typeface="Times New Roman"/>
                <a:ea typeface="Times New Roman"/>
                <a:cs typeface="Times New Roman"/>
                <a:sym typeface="Times New Roman"/>
              </a:endParaRPr>
            </a:p>
          </p:txBody>
        </p:sp>
        <p:cxnSp>
          <p:nvCxnSpPr>
            <p:cNvPr id="215" name="Google Shape;215;p8"/>
            <p:cNvCxnSpPr/>
            <p:nvPr/>
          </p:nvCxnSpPr>
          <p:spPr>
            <a:xfrm>
              <a:off x="357329" y="2565032"/>
              <a:ext cx="4547223" cy="12642"/>
            </a:xfrm>
            <a:prstGeom prst="straightConnector1">
              <a:avLst/>
            </a:prstGeom>
            <a:noFill/>
            <a:ln cap="flat" cmpd="sng" w="9525">
              <a:solidFill>
                <a:schemeClr val="accent1"/>
              </a:solidFill>
              <a:prstDash val="solid"/>
              <a:miter lim="800000"/>
              <a:headEnd len="sm" w="sm" type="none"/>
              <a:tailEnd len="sm" w="sm" type="none"/>
            </a:ln>
          </p:spPr>
        </p:cxnSp>
        <p:cxnSp>
          <p:nvCxnSpPr>
            <p:cNvPr id="216" name="Google Shape;216;p8"/>
            <p:cNvCxnSpPr/>
            <p:nvPr/>
          </p:nvCxnSpPr>
          <p:spPr>
            <a:xfrm flipH="1" rot="10800000">
              <a:off x="5679099" y="2552896"/>
              <a:ext cx="4727792" cy="12643"/>
            </a:xfrm>
            <a:prstGeom prst="straightConnector1">
              <a:avLst/>
            </a:prstGeom>
            <a:noFill/>
            <a:ln cap="flat" cmpd="sng" w="9525">
              <a:solidFill>
                <a:schemeClr val="accent1"/>
              </a:solidFill>
              <a:prstDash val="solid"/>
              <a:miter lim="800000"/>
              <a:headEnd len="sm" w="sm" type="none"/>
              <a:tailEnd len="sm" w="sm" type="none"/>
            </a:ln>
          </p:spPr>
        </p:cxnSp>
        <p:cxnSp>
          <p:nvCxnSpPr>
            <p:cNvPr id="217" name="Google Shape;217;p8"/>
            <p:cNvCxnSpPr/>
            <p:nvPr/>
          </p:nvCxnSpPr>
          <p:spPr>
            <a:xfrm>
              <a:off x="5504156" y="2796142"/>
              <a:ext cx="0" cy="1892826"/>
            </a:xfrm>
            <a:prstGeom prst="straightConnector1">
              <a:avLst/>
            </a:prstGeom>
            <a:noFill/>
            <a:ln cap="flat" cmpd="sng" w="9525">
              <a:solidFill>
                <a:srgbClr val="7F7F7F"/>
              </a:solidFill>
              <a:prstDash val="dot"/>
              <a:miter lim="800000"/>
              <a:headEnd len="sm" w="sm" type="none"/>
              <a:tailEnd len="sm" w="sm" type="none"/>
            </a:ln>
          </p:spPr>
        </p:cxnSp>
      </p:grpSp>
      <p:pic>
        <p:nvPicPr>
          <p:cNvPr id="218" name="Google Shape;218;p8"/>
          <p:cNvPicPr preferRelativeResize="0"/>
          <p:nvPr/>
        </p:nvPicPr>
        <p:blipFill rotWithShape="1">
          <a:blip r:embed="rId3">
            <a:alphaModFix/>
          </a:blip>
          <a:srcRect b="0" l="0" r="0" t="0"/>
          <a:stretch/>
        </p:blipFill>
        <p:spPr>
          <a:xfrm>
            <a:off x="298941" y="771628"/>
            <a:ext cx="1388857" cy="819165"/>
          </a:xfrm>
          <a:prstGeom prst="rect">
            <a:avLst/>
          </a:prstGeom>
          <a:noFill/>
          <a:ln>
            <a:noFill/>
          </a:ln>
        </p:spPr>
      </p:pic>
      <p:pic>
        <p:nvPicPr>
          <p:cNvPr id="219" name="Google Shape;219;p8"/>
          <p:cNvPicPr preferRelativeResize="0"/>
          <p:nvPr/>
        </p:nvPicPr>
        <p:blipFill rotWithShape="1">
          <a:blip r:embed="rId4">
            <a:alphaModFix/>
          </a:blip>
          <a:srcRect b="0" l="0" r="0" t="0"/>
          <a:stretch/>
        </p:blipFill>
        <p:spPr>
          <a:xfrm>
            <a:off x="6550604" y="829996"/>
            <a:ext cx="1400125" cy="762323"/>
          </a:xfrm>
          <a:prstGeom prst="rect">
            <a:avLst/>
          </a:prstGeom>
          <a:noFill/>
          <a:ln>
            <a:noFill/>
          </a:ln>
        </p:spPr>
      </p:pic>
      <p:pic>
        <p:nvPicPr>
          <p:cNvPr id="220" name="Google Shape;220;p8"/>
          <p:cNvPicPr preferRelativeResize="0"/>
          <p:nvPr/>
        </p:nvPicPr>
        <p:blipFill rotWithShape="1">
          <a:blip r:embed="rId5">
            <a:alphaModFix/>
          </a:blip>
          <a:srcRect b="0" l="0" r="0" t="0"/>
          <a:stretch/>
        </p:blipFill>
        <p:spPr>
          <a:xfrm>
            <a:off x="10663003" y="6346588"/>
            <a:ext cx="1390807" cy="497393"/>
          </a:xfrm>
          <a:prstGeom prst="rect">
            <a:avLst/>
          </a:prstGeom>
          <a:noFill/>
          <a:ln>
            <a:noFill/>
          </a:ln>
        </p:spPr>
      </p:pic>
      <p:cxnSp>
        <p:nvCxnSpPr>
          <p:cNvPr id="221" name="Google Shape;221;p8"/>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pic>
        <p:nvPicPr>
          <p:cNvPr id="222" name="Google Shape;222;p8"/>
          <p:cNvPicPr preferRelativeResize="0"/>
          <p:nvPr/>
        </p:nvPicPr>
        <p:blipFill rotWithShape="1">
          <a:blip r:embed="rId6">
            <a:alphaModFix/>
          </a:blip>
          <a:srcRect b="0" l="0" r="0" t="0"/>
          <a:stretch/>
        </p:blipFill>
        <p:spPr>
          <a:xfrm>
            <a:off x="10668000" y="0"/>
            <a:ext cx="1524000" cy="560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9"/>
          <p:cNvPicPr preferRelativeResize="0"/>
          <p:nvPr/>
        </p:nvPicPr>
        <p:blipFill rotWithShape="1">
          <a:blip r:embed="rId3">
            <a:alphaModFix/>
          </a:blip>
          <a:srcRect b="0" l="0" r="0" t="0"/>
          <a:stretch/>
        </p:blipFill>
        <p:spPr>
          <a:xfrm>
            <a:off x="2983293" y="849873"/>
            <a:ext cx="5943612" cy="5745411"/>
          </a:xfrm>
          <a:prstGeom prst="rect">
            <a:avLst/>
          </a:prstGeom>
          <a:noFill/>
          <a:ln>
            <a:noFill/>
          </a:ln>
          <a:effectLst>
            <a:outerShdw blurRad="149987" algn="ctr" dir="8460000" dist="250190">
              <a:srgbClr val="000000">
                <a:alpha val="27450"/>
              </a:srgbClr>
            </a:outerShdw>
          </a:effectLst>
        </p:spPr>
      </p:pic>
      <p:pic>
        <p:nvPicPr>
          <p:cNvPr id="228" name="Google Shape;228;p9"/>
          <p:cNvPicPr preferRelativeResize="0"/>
          <p:nvPr/>
        </p:nvPicPr>
        <p:blipFill rotWithShape="1">
          <a:blip r:embed="rId4">
            <a:alphaModFix/>
          </a:blip>
          <a:srcRect b="0" l="0" r="0" t="0"/>
          <a:stretch/>
        </p:blipFill>
        <p:spPr>
          <a:xfrm>
            <a:off x="10663003" y="6346588"/>
            <a:ext cx="1390807" cy="497393"/>
          </a:xfrm>
          <a:prstGeom prst="rect">
            <a:avLst/>
          </a:prstGeom>
          <a:noFill/>
          <a:ln>
            <a:noFill/>
          </a:ln>
        </p:spPr>
      </p:pic>
      <p:cxnSp>
        <p:nvCxnSpPr>
          <p:cNvPr id="229" name="Google Shape;229;p9"/>
          <p:cNvCxnSpPr/>
          <p:nvPr/>
        </p:nvCxnSpPr>
        <p:spPr>
          <a:xfrm flipH="1" rot="10800000">
            <a:off x="1" y="6582313"/>
            <a:ext cx="10524812" cy="2923"/>
          </a:xfrm>
          <a:prstGeom prst="straightConnector1">
            <a:avLst/>
          </a:prstGeom>
          <a:noFill/>
          <a:ln cap="flat" cmpd="sng" w="9525">
            <a:solidFill>
              <a:srgbClr val="4A7DBA"/>
            </a:solidFill>
            <a:prstDash val="solid"/>
            <a:round/>
            <a:headEnd len="sm" w="sm" type="none"/>
            <a:tailEnd len="sm" w="sm" type="none"/>
          </a:ln>
        </p:spPr>
      </p:cxnSp>
      <p:sp>
        <p:nvSpPr>
          <p:cNvPr id="230" name="Google Shape;230;p9"/>
          <p:cNvSpPr txBox="1"/>
          <p:nvPr>
            <p:ph type="title"/>
          </p:nvPr>
        </p:nvSpPr>
        <p:spPr>
          <a:xfrm>
            <a:off x="9213" y="2"/>
            <a:ext cx="12182788" cy="535491"/>
          </a:xfrm>
          <a:prstGeom prst="rect">
            <a:avLst/>
          </a:prstGeom>
          <a:solidFill>
            <a:srgbClr val="A5A5A5"/>
          </a:solid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000"/>
              <a:buFont typeface="Georgia"/>
              <a:buNone/>
            </a:pPr>
            <a:r>
              <a:rPr b="1" lang="en-US" sz="3200">
                <a:latin typeface="Times New Roman"/>
                <a:ea typeface="Times New Roman"/>
                <a:cs typeface="Times New Roman"/>
                <a:sym typeface="Times New Roman"/>
              </a:rPr>
              <a:t>BUSINESS PIPELINE</a:t>
            </a:r>
            <a:endParaRPr b="1" sz="3200">
              <a:latin typeface="Times New Roman"/>
              <a:ea typeface="Times New Roman"/>
              <a:cs typeface="Times New Roman"/>
              <a:sym typeface="Times New Roman"/>
            </a:endParaRPr>
          </a:p>
        </p:txBody>
      </p:sp>
      <p:sp>
        <p:nvSpPr>
          <p:cNvPr id="231" name="Google Shape;231;p9"/>
          <p:cNvSpPr/>
          <p:nvPr/>
        </p:nvSpPr>
        <p:spPr>
          <a:xfrm>
            <a:off x="4074791" y="461851"/>
            <a:ext cx="376737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CRISP-ML(Q) Methodology</a:t>
            </a:r>
            <a:endParaRPr b="0" i="0" sz="2400" u="none" cap="none" strike="noStrike">
              <a:solidFill>
                <a:srgbClr val="000000"/>
              </a:solidFill>
              <a:latin typeface="Arial"/>
              <a:ea typeface="Arial"/>
              <a:cs typeface="Arial"/>
              <a:sym typeface="Arial"/>
            </a:endParaRPr>
          </a:p>
        </p:txBody>
      </p:sp>
      <p:pic>
        <p:nvPicPr>
          <p:cNvPr id="232" name="Google Shape;232;p9"/>
          <p:cNvPicPr preferRelativeResize="0"/>
          <p:nvPr/>
        </p:nvPicPr>
        <p:blipFill rotWithShape="1">
          <a:blip r:embed="rId5">
            <a:alphaModFix/>
          </a:blip>
          <a:srcRect b="0" l="0" r="0" t="0"/>
          <a:stretch/>
        </p:blipFill>
        <p:spPr>
          <a:xfrm>
            <a:off x="10668000" y="0"/>
            <a:ext cx="1524000" cy="560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2022-05-31T18:05:00Z</dcterms:created>
  <dc:creator>Bhavesh Panse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C9A08FFA04A445F29F18344ED5936304</vt:lpwstr>
  </property>
  <property fmtid="{D5CDD505-2E9C-101B-9397-08002B2CF9AE}" pid="3" name="KSOProductBuildVer">
    <vt:lpwstr>1033-11.2.0.10307</vt:lpwstr>
  </property>
</Properties>
</file>